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21"/>
  </p:notesMasterIdLst>
  <p:sldIdLst>
    <p:sldId id="256" r:id="rId2"/>
    <p:sldId id="258" r:id="rId3"/>
    <p:sldId id="257" r:id="rId4"/>
    <p:sldId id="284" r:id="rId5"/>
    <p:sldId id="259" r:id="rId6"/>
    <p:sldId id="276" r:id="rId7"/>
    <p:sldId id="279" r:id="rId8"/>
    <p:sldId id="274" r:id="rId9"/>
    <p:sldId id="280" r:id="rId10"/>
    <p:sldId id="260" r:id="rId11"/>
    <p:sldId id="262" r:id="rId12"/>
    <p:sldId id="275" r:id="rId13"/>
    <p:sldId id="273" r:id="rId14"/>
    <p:sldId id="282" r:id="rId15"/>
    <p:sldId id="283" r:id="rId16"/>
    <p:sldId id="269" r:id="rId17"/>
    <p:sldId id="281" r:id="rId18"/>
    <p:sldId id="263" r:id="rId19"/>
    <p:sldId id="264" r:id="rId20"/>
  </p:sldIdLst>
  <p:sldSz cx="9144000" cy="6858000" type="screen4x3"/>
  <p:notesSz cx="6858000" cy="9144000"/>
  <p:defaultTextStyle>
    <a:defPPr>
      <a:defRPr lang="en-GB"/>
    </a:defPPr>
    <a:lvl1pPr algn="l" rtl="0" eaLnBrk="0" fontAlgn="base" hangingPunct="0">
      <a:spcBef>
        <a:spcPct val="0"/>
      </a:spcBef>
      <a:spcAft>
        <a:spcPct val="0"/>
      </a:spcAft>
      <a:defRPr sz="2400" kern="1200">
        <a:solidFill>
          <a:schemeClr val="tx1"/>
        </a:solidFill>
        <a:latin typeface="Times New Roman"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charset="0"/>
        <a:ea typeface="+mn-ea"/>
        <a:cs typeface="+mn-cs"/>
      </a:defRPr>
    </a:lvl5pPr>
    <a:lvl6pPr marL="2286000" algn="l" defTabSz="914400" rtl="0" eaLnBrk="1" latinLnBrk="0" hangingPunct="1">
      <a:defRPr sz="2400" kern="1200">
        <a:solidFill>
          <a:schemeClr val="tx1"/>
        </a:solidFill>
        <a:latin typeface="Times New Roman" charset="0"/>
        <a:ea typeface="+mn-ea"/>
        <a:cs typeface="+mn-cs"/>
      </a:defRPr>
    </a:lvl6pPr>
    <a:lvl7pPr marL="2743200" algn="l" defTabSz="914400" rtl="0" eaLnBrk="1" latinLnBrk="0" hangingPunct="1">
      <a:defRPr sz="2400" kern="1200">
        <a:solidFill>
          <a:schemeClr val="tx1"/>
        </a:solidFill>
        <a:latin typeface="Times New Roman" charset="0"/>
        <a:ea typeface="+mn-ea"/>
        <a:cs typeface="+mn-cs"/>
      </a:defRPr>
    </a:lvl7pPr>
    <a:lvl8pPr marL="3200400" algn="l" defTabSz="914400" rtl="0" eaLnBrk="1" latinLnBrk="0" hangingPunct="1">
      <a:defRPr sz="2400" kern="1200">
        <a:solidFill>
          <a:schemeClr val="tx1"/>
        </a:solidFill>
        <a:latin typeface="Times New Roman" charset="0"/>
        <a:ea typeface="+mn-ea"/>
        <a:cs typeface="+mn-cs"/>
      </a:defRPr>
    </a:lvl8pPr>
    <a:lvl9pPr marL="3657600" algn="l" defTabSz="914400" rtl="0" eaLnBrk="1" latinLnBrk="0" hangingPunct="1">
      <a:defRPr sz="2400" kern="1200">
        <a:solidFill>
          <a:schemeClr val="tx1"/>
        </a:solidFill>
        <a:latin typeface="Times New Roman"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showPr>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2770" autoAdjust="0"/>
    <p:restoredTop sz="86412" autoAdjust="0"/>
  </p:normalViewPr>
  <p:slideViewPr>
    <p:cSldViewPr>
      <p:cViewPr varScale="1">
        <p:scale>
          <a:sx n="57" d="100"/>
          <a:sy n="57" d="100"/>
        </p:scale>
        <p:origin x="-974" y="-86"/>
      </p:cViewPr>
      <p:guideLst>
        <p:guide orient="horz" pos="2160"/>
        <p:guide pos="2880"/>
      </p:guideLst>
    </p:cSldViewPr>
  </p:slideViewPr>
  <p:outlineViewPr>
    <p:cViewPr>
      <p:scale>
        <a:sx n="33" d="100"/>
        <a:sy n="33" d="100"/>
      </p:scale>
      <p:origin x="0" y="6852"/>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oleObject" Target="file:///C:\Users\brown\Dropbox\Line-ee\BenFund\Trustee%20attendance%20as%20spreadsheet.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lang val="en-GB"/>
  <c:style val="3"/>
  <c:chart>
    <c:plotArea>
      <c:layout>
        <c:manualLayout>
          <c:layoutTarget val="inner"/>
          <c:xMode val="edge"/>
          <c:yMode val="edge"/>
          <c:x val="2.5592530576652627E-2"/>
          <c:y val="1.918465227817746E-2"/>
          <c:w val="0.85685388977367738"/>
          <c:h val="0.85120162138006139"/>
        </c:manualLayout>
      </c:layout>
      <c:barChart>
        <c:barDir val="col"/>
        <c:grouping val="stacked"/>
        <c:ser>
          <c:idx val="0"/>
          <c:order val="0"/>
          <c:cat>
            <c:strRef>
              <c:f>Sheet1!$A$1:$J$1</c:f>
              <c:strCache>
                <c:ptCount val="10"/>
                <c:pt idx="0">
                  <c:v>S Wilford</c:v>
                </c:pt>
                <c:pt idx="1">
                  <c:v>R Cuthbert</c:v>
                </c:pt>
                <c:pt idx="2">
                  <c:v>V Bush</c:v>
                </c:pt>
                <c:pt idx="3">
                  <c:v>R Broughton</c:v>
                </c:pt>
                <c:pt idx="4">
                  <c:v>H Leonard</c:v>
                </c:pt>
                <c:pt idx="5">
                  <c:v>A McClune</c:v>
                </c:pt>
                <c:pt idx="6">
                  <c:v>F Marchetti</c:v>
                </c:pt>
                <c:pt idx="7">
                  <c:v>D Ehrlich</c:v>
                </c:pt>
                <c:pt idx="8">
                  <c:v>K Dattani</c:v>
                </c:pt>
                <c:pt idx="9">
                  <c:v>L Gerson</c:v>
                </c:pt>
              </c:strCache>
            </c:strRef>
          </c:cat>
          <c:val>
            <c:numRef>
              <c:f>Sheet1!$A$2:$J$2</c:f>
              <c:numCache>
                <c:formatCode>General</c:formatCode>
                <c:ptCount val="10"/>
                <c:pt idx="0">
                  <c:v>4</c:v>
                </c:pt>
                <c:pt idx="1">
                  <c:v>4</c:v>
                </c:pt>
                <c:pt idx="2">
                  <c:v>2</c:v>
                </c:pt>
                <c:pt idx="3">
                  <c:v>3</c:v>
                </c:pt>
                <c:pt idx="4">
                  <c:v>3</c:v>
                </c:pt>
                <c:pt idx="5">
                  <c:v>4</c:v>
                </c:pt>
                <c:pt idx="6">
                  <c:v>4</c:v>
                </c:pt>
                <c:pt idx="7">
                  <c:v>3</c:v>
                </c:pt>
                <c:pt idx="8">
                  <c:v>4</c:v>
                </c:pt>
                <c:pt idx="9">
                  <c:v>4</c:v>
                </c:pt>
              </c:numCache>
            </c:numRef>
          </c:val>
        </c:ser>
        <c:ser>
          <c:idx val="1"/>
          <c:order val="1"/>
          <c:cat>
            <c:strRef>
              <c:f>Sheet1!$A$1:$J$1</c:f>
              <c:strCache>
                <c:ptCount val="10"/>
                <c:pt idx="0">
                  <c:v>S Wilford</c:v>
                </c:pt>
                <c:pt idx="1">
                  <c:v>R Cuthbert</c:v>
                </c:pt>
                <c:pt idx="2">
                  <c:v>V Bush</c:v>
                </c:pt>
                <c:pt idx="3">
                  <c:v>R Broughton</c:v>
                </c:pt>
                <c:pt idx="4">
                  <c:v>H Leonard</c:v>
                </c:pt>
                <c:pt idx="5">
                  <c:v>A McClune</c:v>
                </c:pt>
                <c:pt idx="6">
                  <c:v>F Marchetti</c:v>
                </c:pt>
                <c:pt idx="7">
                  <c:v>D Ehrlich</c:v>
                </c:pt>
                <c:pt idx="8">
                  <c:v>K Dattani</c:v>
                </c:pt>
                <c:pt idx="9">
                  <c:v>L Gerson</c:v>
                </c:pt>
              </c:strCache>
            </c:strRef>
          </c:cat>
          <c:val>
            <c:numRef>
              <c:f>Sheet1!$A$3:$J$3</c:f>
              <c:numCache>
                <c:formatCode>General</c:formatCode>
                <c:ptCount val="10"/>
                <c:pt idx="0">
                  <c:v>1</c:v>
                </c:pt>
                <c:pt idx="1">
                  <c:v>1</c:v>
                </c:pt>
                <c:pt idx="4">
                  <c:v>1</c:v>
                </c:pt>
                <c:pt idx="6">
                  <c:v>1</c:v>
                </c:pt>
                <c:pt idx="7">
                  <c:v>1</c:v>
                </c:pt>
                <c:pt idx="8">
                  <c:v>1</c:v>
                </c:pt>
                <c:pt idx="9">
                  <c:v>1</c:v>
                </c:pt>
              </c:numCache>
            </c:numRef>
          </c:val>
        </c:ser>
        <c:overlap val="100"/>
        <c:axId val="70594560"/>
        <c:axId val="70596096"/>
      </c:barChart>
      <c:catAx>
        <c:axId val="70594560"/>
        <c:scaling>
          <c:orientation val="minMax"/>
        </c:scaling>
        <c:axPos val="b"/>
        <c:tickLblPos val="nextTo"/>
        <c:crossAx val="70596096"/>
        <c:crosses val="autoZero"/>
        <c:auto val="1"/>
        <c:lblAlgn val="ctr"/>
        <c:lblOffset val="100"/>
      </c:catAx>
      <c:valAx>
        <c:axId val="70596096"/>
        <c:scaling>
          <c:orientation val="minMax"/>
        </c:scaling>
        <c:axPos val="l"/>
        <c:majorGridlines/>
        <c:numFmt formatCode="General" sourceLinked="1"/>
        <c:tickLblPos val="nextTo"/>
        <c:crossAx val="70594560"/>
        <c:crosses val="autoZero"/>
        <c:crossBetween val="between"/>
      </c:valAx>
    </c:plotArea>
    <c:legend>
      <c:legendPos val="r"/>
      <c:layout>
        <c:manualLayout>
          <c:xMode val="edge"/>
          <c:yMode val="edge"/>
          <c:x val="0.82076531058617763"/>
          <c:y val="0.11845107903178773"/>
          <c:w val="0.16256802274715668"/>
          <c:h val="0.87883858267716564"/>
        </c:manualLayout>
      </c:layout>
    </c:legend>
    <c:plotVisOnly val="1"/>
  </c:chart>
  <c:externalData r:id="rId1"/>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B763B30-3BCE-4FA4-925E-F23636EC847B}" type="datetimeFigureOut">
              <a:rPr lang="en-US" smtClean="0"/>
              <a:pPr/>
              <a:t>10/16/2020</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AEE8B70-2BAF-4E96-8F17-D7C4AE92CE25}" type="slidenum">
              <a:rPr lang="en-GB" smtClean="0"/>
              <a:pPr/>
              <a:t>‹#›</a:t>
            </a:fld>
            <a:endParaRPr lang="en-GB"/>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AAEE8B70-2BAF-4E96-8F17-D7C4AE92CE25}" type="slidenum">
              <a:rPr lang="en-GB" smtClean="0"/>
              <a:pPr/>
              <a:t>15</a:t>
            </a:fld>
            <a:endParaRPr lang="en-GB"/>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dirty="0"/>
              <a:t>Click to edit Master title style</a:t>
            </a:r>
            <a:endParaRPr lang="en-GB"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838200"/>
            <a:ext cx="1943100" cy="5410200"/>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8382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21336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21336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838200"/>
            <a:ext cx="7772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GB" altLang="en-US" smtClean="0"/>
              <a:t>Click to edit Master title style</a:t>
            </a:r>
          </a:p>
        </p:txBody>
      </p:sp>
      <p:sp>
        <p:nvSpPr>
          <p:cNvPr id="1027" name="Rectangle 3"/>
          <p:cNvSpPr>
            <a:spLocks noGrp="1" noChangeArrowheads="1"/>
          </p:cNvSpPr>
          <p:nvPr>
            <p:ph type="body" idx="1"/>
          </p:nvPr>
        </p:nvSpPr>
        <p:spPr bwMode="auto">
          <a:xfrm>
            <a:off x="685800" y="21336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p>
        </p:txBody>
      </p:sp>
      <p:pic>
        <p:nvPicPr>
          <p:cNvPr id="1030" name="Picture 10"/>
          <p:cNvPicPr>
            <a:picLocks noChangeAspect="1" noChangeArrowheads="1"/>
          </p:cNvPicPr>
          <p:nvPr/>
        </p:nvPicPr>
        <p:blipFill>
          <a:blip r:embed="rId13" cstate="print"/>
          <a:srcRect/>
          <a:stretch>
            <a:fillRect/>
          </a:stretch>
        </p:blipFill>
        <p:spPr bwMode="auto">
          <a:xfrm>
            <a:off x="-4103688" y="-4675188"/>
            <a:ext cx="1212850" cy="1133475"/>
          </a:xfrm>
          <a:prstGeom prst="rect">
            <a:avLst/>
          </a:prstGeom>
          <a:noFill/>
          <a:ln w="9525">
            <a:noFill/>
            <a:miter lim="800000"/>
            <a:headEnd/>
            <a:tailEnd/>
          </a:ln>
        </p:spPr>
      </p:pic>
      <p:pic>
        <p:nvPicPr>
          <p:cNvPr id="7" name="Picture 6" descr="AOP logo.jpg"/>
          <p:cNvPicPr>
            <a:picLocks noChangeAspect="1"/>
          </p:cNvPicPr>
          <p:nvPr/>
        </p:nvPicPr>
        <p:blipFill>
          <a:blip r:embed="rId14" cstate="print"/>
          <a:stretch>
            <a:fillRect/>
          </a:stretch>
        </p:blipFill>
        <p:spPr>
          <a:xfrm>
            <a:off x="6929454" y="214290"/>
            <a:ext cx="1638300" cy="571500"/>
          </a:xfrm>
          <a:prstGeom prst="rect">
            <a:avLst/>
          </a:prstGeom>
        </p:spPr>
      </p:pic>
      <p:pic>
        <p:nvPicPr>
          <p:cNvPr id="8" name="Picture 7" descr="New College logo.jpg"/>
          <p:cNvPicPr>
            <a:picLocks noChangeAspect="1"/>
          </p:cNvPicPr>
          <p:nvPr/>
        </p:nvPicPr>
        <p:blipFill>
          <a:blip r:embed="rId15" cstate="print"/>
          <a:stretch>
            <a:fillRect/>
          </a:stretch>
        </p:blipFill>
        <p:spPr>
          <a:xfrm>
            <a:off x="642910" y="285728"/>
            <a:ext cx="1652657" cy="500066"/>
          </a:xfrm>
          <a:prstGeom prst="rect">
            <a:avLst/>
          </a:prstGeom>
        </p:spPr>
      </p:pic>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685800" y="2286000"/>
            <a:ext cx="7772400" cy="1143000"/>
          </a:xfrm>
        </p:spPr>
        <p:txBody>
          <a:bodyPr/>
          <a:lstStyle/>
          <a:p>
            <a:pPr eaLnBrk="1" hangingPunct="1"/>
            <a:r>
              <a:rPr lang="en-GB" altLang="en-US" smtClean="0"/>
              <a:t>Annual General Meeting</a:t>
            </a:r>
            <a:endParaRPr lang="en-US" altLang="en-US" smtClean="0"/>
          </a:p>
        </p:txBody>
      </p:sp>
      <p:sp>
        <p:nvSpPr>
          <p:cNvPr id="2051" name="Rectangle 3"/>
          <p:cNvSpPr>
            <a:spLocks noGrp="1" noChangeArrowheads="1"/>
          </p:cNvSpPr>
          <p:nvPr>
            <p:ph type="subTitle" idx="1"/>
          </p:nvPr>
        </p:nvSpPr>
        <p:spPr/>
        <p:txBody>
          <a:bodyPr/>
          <a:lstStyle/>
          <a:p>
            <a:pPr eaLnBrk="1" hangingPunct="1"/>
            <a:r>
              <a:rPr lang="en-GB" altLang="en-US" dirty="0" smtClean="0"/>
              <a:t>The Benevolent Fund of the College of Optometrists &amp; Association of Optometrists</a:t>
            </a:r>
          </a:p>
          <a:p>
            <a:pPr eaLnBrk="1" hangingPunct="1"/>
            <a:endParaRPr lang="en-GB" altLang="en-US" dirty="0" smtClean="0"/>
          </a:p>
          <a:p>
            <a:pPr eaLnBrk="1" hangingPunct="1"/>
            <a:r>
              <a:rPr lang="en-GB" altLang="en-US" sz="2800" dirty="0" smtClean="0"/>
              <a:t>Year ending 30</a:t>
            </a:r>
            <a:r>
              <a:rPr lang="en-GB" altLang="en-US" sz="2800" baseline="30000" dirty="0" smtClean="0"/>
              <a:t>th</a:t>
            </a:r>
            <a:r>
              <a:rPr lang="en-GB" altLang="en-US" sz="2800" dirty="0" smtClean="0"/>
              <a:t> September 2019</a:t>
            </a:r>
            <a:endParaRPr lang="en-US" altLang="en-US" sz="2800" dirty="0"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r>
              <a:rPr lang="en-GB" altLang="en-US" dirty="0" smtClean="0"/>
              <a:t>Who can apply for help?</a:t>
            </a:r>
            <a:endParaRPr lang="en-US" altLang="en-US" dirty="0" smtClean="0"/>
          </a:p>
        </p:txBody>
      </p:sp>
      <p:sp>
        <p:nvSpPr>
          <p:cNvPr id="7171" name="Rectangle 3"/>
          <p:cNvSpPr>
            <a:spLocks noGrp="1" noChangeArrowheads="1"/>
          </p:cNvSpPr>
          <p:nvPr>
            <p:ph type="body" idx="1"/>
          </p:nvPr>
        </p:nvSpPr>
        <p:spPr/>
        <p:txBody>
          <a:bodyPr/>
          <a:lstStyle/>
          <a:p>
            <a:pPr>
              <a:lnSpc>
                <a:spcPct val="90000"/>
              </a:lnSpc>
            </a:pPr>
            <a:r>
              <a:rPr lang="en-GB" altLang="en-US" sz="2400" dirty="0" smtClean="0"/>
              <a:t>Members and former members of the College, AOP,  and their dependents</a:t>
            </a:r>
          </a:p>
          <a:p>
            <a:pPr>
              <a:lnSpc>
                <a:spcPct val="90000"/>
              </a:lnSpc>
            </a:pPr>
            <a:r>
              <a:rPr lang="en-GB" altLang="en-US" sz="2400" dirty="0" smtClean="0"/>
              <a:t>Widows and widowers of optometrists</a:t>
            </a:r>
          </a:p>
          <a:p>
            <a:pPr>
              <a:lnSpc>
                <a:spcPct val="90000"/>
              </a:lnSpc>
            </a:pPr>
            <a:r>
              <a:rPr lang="en-GB" altLang="en-US" sz="2400" dirty="0" smtClean="0"/>
              <a:t>Pre-</a:t>
            </a:r>
            <a:r>
              <a:rPr lang="en-GB" altLang="en-US" sz="2400" dirty="0" err="1" smtClean="0"/>
              <a:t>reg</a:t>
            </a:r>
            <a:r>
              <a:rPr lang="en-GB" altLang="en-US" sz="2400" dirty="0" smtClean="0"/>
              <a:t> optometrists</a:t>
            </a:r>
          </a:p>
          <a:p>
            <a:pPr>
              <a:lnSpc>
                <a:spcPct val="90000"/>
              </a:lnSpc>
              <a:buFontTx/>
              <a:buNone/>
            </a:pPr>
            <a:endParaRPr lang="en-GB" altLang="en-US" sz="2800" dirty="0" smtClean="0"/>
          </a:p>
          <a:p>
            <a:pPr>
              <a:lnSpc>
                <a:spcPct val="90000"/>
              </a:lnSpc>
            </a:pPr>
            <a:endParaRPr lang="en-US" altLang="en-US"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171">
                                            <p:txEl>
                                              <p:pRg st="0" end="0"/>
                                            </p:txEl>
                                          </p:spTgt>
                                        </p:tgtEl>
                                        <p:attrNameLst>
                                          <p:attrName>style.visibility</p:attrName>
                                        </p:attrNameLst>
                                      </p:cBhvr>
                                      <p:to>
                                        <p:strVal val="visible"/>
                                      </p:to>
                                    </p:set>
                                    <p:animEffect transition="in" filter="fade">
                                      <p:cBhvr>
                                        <p:cTn id="7" dur="2000"/>
                                        <p:tgtEl>
                                          <p:spTgt spid="717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7171">
                                            <p:txEl>
                                              <p:pRg st="1" end="1"/>
                                            </p:txEl>
                                          </p:spTgt>
                                        </p:tgtEl>
                                        <p:attrNameLst>
                                          <p:attrName>style.visibility</p:attrName>
                                        </p:attrNameLst>
                                      </p:cBhvr>
                                      <p:to>
                                        <p:strVal val="visible"/>
                                      </p:to>
                                    </p:set>
                                    <p:animEffect transition="in" filter="fade">
                                      <p:cBhvr>
                                        <p:cTn id="12" dur="2000"/>
                                        <p:tgtEl>
                                          <p:spTgt spid="7171">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7171">
                                            <p:txEl>
                                              <p:pRg st="2" end="2"/>
                                            </p:txEl>
                                          </p:spTgt>
                                        </p:tgtEl>
                                        <p:attrNameLst>
                                          <p:attrName>style.visibility</p:attrName>
                                        </p:attrNameLst>
                                      </p:cBhvr>
                                      <p:to>
                                        <p:strVal val="visible"/>
                                      </p:to>
                                    </p:set>
                                    <p:animEffect transition="in" filter="fade">
                                      <p:cBhvr>
                                        <p:cTn id="17" dur="2000"/>
                                        <p:tgtEl>
                                          <p:spTgt spid="7171">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1"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GB" altLang="en-US" dirty="0" smtClean="0"/>
              <a:t>Finance</a:t>
            </a:r>
            <a:endParaRPr lang="en-US" altLang="en-US" dirty="0" smtClean="0"/>
          </a:p>
        </p:txBody>
      </p:sp>
      <p:sp>
        <p:nvSpPr>
          <p:cNvPr id="9219" name="Rectangle 3"/>
          <p:cNvSpPr>
            <a:spLocks noGrp="1" noChangeArrowheads="1"/>
          </p:cNvSpPr>
          <p:nvPr>
            <p:ph type="body" idx="1"/>
          </p:nvPr>
        </p:nvSpPr>
        <p:spPr>
          <a:xfrm>
            <a:off x="685800" y="2000240"/>
            <a:ext cx="7772400" cy="4357718"/>
          </a:xfrm>
        </p:spPr>
        <p:txBody>
          <a:bodyPr/>
          <a:lstStyle/>
          <a:p>
            <a:r>
              <a:rPr lang="en-GB" altLang="en-US" sz="2000" dirty="0" smtClean="0"/>
              <a:t>Secure financial position</a:t>
            </a:r>
          </a:p>
          <a:p>
            <a:r>
              <a:rPr lang="en-GB" altLang="en-US" sz="2000" dirty="0" smtClean="0"/>
              <a:t>Grants paid during the year £57k (£59k in 2018)</a:t>
            </a:r>
          </a:p>
          <a:p>
            <a:r>
              <a:rPr lang="en-GB" altLang="en-US" sz="2000" dirty="0" smtClean="0"/>
              <a:t>Subscription based donations from College members, AOP members and donations from individuals £52k (£61k in 2018)</a:t>
            </a:r>
          </a:p>
          <a:p>
            <a:r>
              <a:rPr lang="en-GB" altLang="en-US" sz="2000" dirty="0" smtClean="0"/>
              <a:t>Investment income  - net  £43k (£47k in 2018)</a:t>
            </a:r>
          </a:p>
          <a:p>
            <a:r>
              <a:rPr lang="en-GB" altLang="en-US" sz="2000" dirty="0" smtClean="0"/>
              <a:t>Investment Manager’s fees £14k (£12k in 2018)</a:t>
            </a:r>
          </a:p>
          <a:p>
            <a:r>
              <a:rPr lang="en-GB" altLang="en-US" sz="2000" dirty="0" smtClean="0"/>
              <a:t>Administrative, sundry &amp; governance costs £14k (£19k in 2018)</a:t>
            </a:r>
          </a:p>
          <a:p>
            <a:r>
              <a:rPr lang="en-GB" altLang="en-US" sz="2000" dirty="0" smtClean="0"/>
              <a:t>Funds £1,584k as at 30</a:t>
            </a:r>
            <a:r>
              <a:rPr lang="en-GB" altLang="en-US" sz="2000" baseline="30000" dirty="0" smtClean="0"/>
              <a:t>th</a:t>
            </a:r>
            <a:r>
              <a:rPr lang="en-GB" altLang="en-US" sz="2000" dirty="0" smtClean="0"/>
              <a:t> September 2019 (£1,554k in 2017)</a:t>
            </a:r>
          </a:p>
          <a:p>
            <a:pPr>
              <a:buFontTx/>
              <a:buNone/>
            </a:pPr>
            <a:endParaRPr lang="en-GB" altLang="en-US"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219">
                                            <p:txEl>
                                              <p:pRg st="0" end="0"/>
                                            </p:txEl>
                                          </p:spTgt>
                                        </p:tgtEl>
                                        <p:attrNameLst>
                                          <p:attrName>style.visibility</p:attrName>
                                        </p:attrNameLst>
                                      </p:cBhvr>
                                      <p:to>
                                        <p:strVal val="visible"/>
                                      </p:to>
                                    </p:set>
                                    <p:animEffect transition="in" filter="fade">
                                      <p:cBhvr>
                                        <p:cTn id="7" dur="2000"/>
                                        <p:tgtEl>
                                          <p:spTgt spid="921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9219">
                                            <p:txEl>
                                              <p:pRg st="1" end="1"/>
                                            </p:txEl>
                                          </p:spTgt>
                                        </p:tgtEl>
                                        <p:attrNameLst>
                                          <p:attrName>style.visibility</p:attrName>
                                        </p:attrNameLst>
                                      </p:cBhvr>
                                      <p:to>
                                        <p:strVal val="visible"/>
                                      </p:to>
                                    </p:set>
                                    <p:animEffect transition="in" filter="fade">
                                      <p:cBhvr>
                                        <p:cTn id="12" dur="2000"/>
                                        <p:tgtEl>
                                          <p:spTgt spid="9219">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9219">
                                            <p:txEl>
                                              <p:pRg st="2" end="2"/>
                                            </p:txEl>
                                          </p:spTgt>
                                        </p:tgtEl>
                                        <p:attrNameLst>
                                          <p:attrName>style.visibility</p:attrName>
                                        </p:attrNameLst>
                                      </p:cBhvr>
                                      <p:to>
                                        <p:strVal val="visible"/>
                                      </p:to>
                                    </p:set>
                                    <p:animEffect transition="in" filter="fade">
                                      <p:cBhvr>
                                        <p:cTn id="17" dur="2000"/>
                                        <p:tgtEl>
                                          <p:spTgt spid="9219">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9219">
                                            <p:txEl>
                                              <p:pRg st="3" end="3"/>
                                            </p:txEl>
                                          </p:spTgt>
                                        </p:tgtEl>
                                        <p:attrNameLst>
                                          <p:attrName>style.visibility</p:attrName>
                                        </p:attrNameLst>
                                      </p:cBhvr>
                                      <p:to>
                                        <p:strVal val="visible"/>
                                      </p:to>
                                    </p:set>
                                    <p:animEffect transition="in" filter="fade">
                                      <p:cBhvr>
                                        <p:cTn id="22" dur="2000"/>
                                        <p:tgtEl>
                                          <p:spTgt spid="9219">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9219">
                                            <p:txEl>
                                              <p:pRg st="4" end="4"/>
                                            </p:txEl>
                                          </p:spTgt>
                                        </p:tgtEl>
                                        <p:attrNameLst>
                                          <p:attrName>style.visibility</p:attrName>
                                        </p:attrNameLst>
                                      </p:cBhvr>
                                      <p:to>
                                        <p:strVal val="visible"/>
                                      </p:to>
                                    </p:set>
                                    <p:animEffect transition="in" filter="fade">
                                      <p:cBhvr>
                                        <p:cTn id="27" dur="2000"/>
                                        <p:tgtEl>
                                          <p:spTgt spid="9219">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9219">
                                            <p:txEl>
                                              <p:pRg st="5" end="5"/>
                                            </p:txEl>
                                          </p:spTgt>
                                        </p:tgtEl>
                                        <p:attrNameLst>
                                          <p:attrName>style.visibility</p:attrName>
                                        </p:attrNameLst>
                                      </p:cBhvr>
                                      <p:to>
                                        <p:strVal val="visible"/>
                                      </p:to>
                                    </p:set>
                                    <p:animEffect transition="in" filter="fade">
                                      <p:cBhvr>
                                        <p:cTn id="32" dur="2000"/>
                                        <p:tgtEl>
                                          <p:spTgt spid="9219">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9219">
                                            <p:txEl>
                                              <p:pRg st="6" end="6"/>
                                            </p:txEl>
                                          </p:spTgt>
                                        </p:tgtEl>
                                        <p:attrNameLst>
                                          <p:attrName>style.visibility</p:attrName>
                                        </p:attrNameLst>
                                      </p:cBhvr>
                                      <p:to>
                                        <p:strVal val="visible"/>
                                      </p:to>
                                    </p:set>
                                    <p:animEffect transition="in" filter="fade">
                                      <p:cBhvr>
                                        <p:cTn id="37" dur="2000"/>
                                        <p:tgtEl>
                                          <p:spTgt spid="9219">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9"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600" dirty="0" smtClean="0"/>
              <a:t>Report and Financial Statement</a:t>
            </a:r>
            <a:endParaRPr lang="en-GB" sz="3600" dirty="0"/>
          </a:p>
        </p:txBody>
      </p:sp>
      <p:sp>
        <p:nvSpPr>
          <p:cNvPr id="3" name="Content Placeholder 2"/>
          <p:cNvSpPr>
            <a:spLocks noGrp="1"/>
          </p:cNvSpPr>
          <p:nvPr>
            <p:ph idx="1"/>
          </p:nvPr>
        </p:nvSpPr>
        <p:spPr>
          <a:xfrm>
            <a:off x="685800" y="2857496"/>
            <a:ext cx="7772400" cy="3390904"/>
          </a:xfrm>
        </p:spPr>
        <p:txBody>
          <a:bodyPr/>
          <a:lstStyle/>
          <a:p>
            <a:r>
              <a:rPr lang="en-GB" sz="2400" dirty="0" smtClean="0"/>
              <a:t>Available on website: www.opticalbenfund.com</a:t>
            </a:r>
            <a:endParaRPr lang="en-GB" sz="24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Our </a:t>
            </a:r>
            <a:r>
              <a:rPr lang="en-GB" smtClean="0"/>
              <a:t>objectives </a:t>
            </a:r>
            <a:r>
              <a:rPr lang="en-GB" dirty="0" smtClean="0"/>
              <a:t>for 2019-2020</a:t>
            </a:r>
            <a:endParaRPr lang="en-GB" dirty="0"/>
          </a:p>
        </p:txBody>
      </p:sp>
      <p:sp>
        <p:nvSpPr>
          <p:cNvPr id="3" name="Content Placeholder 2"/>
          <p:cNvSpPr>
            <a:spLocks noGrp="1"/>
          </p:cNvSpPr>
          <p:nvPr>
            <p:ph idx="1"/>
          </p:nvPr>
        </p:nvSpPr>
        <p:spPr/>
        <p:txBody>
          <a:bodyPr/>
          <a:lstStyle/>
          <a:p>
            <a:r>
              <a:rPr lang="en-GB" sz="2000" dirty="0" smtClean="0"/>
              <a:t>Continue to raise awareness through various media so people who need help can find it</a:t>
            </a:r>
          </a:p>
          <a:p>
            <a:r>
              <a:rPr lang="en-GB" sz="2000" dirty="0" smtClean="0"/>
              <a:t>Maintain contact with our beneficiaries and continue to visit them regularly</a:t>
            </a:r>
          </a:p>
          <a:p>
            <a:r>
              <a:rPr lang="en-GB" sz="2000" dirty="0" smtClean="0"/>
              <a:t>Encourage Critical Illness cover – especially for locums who are the hardest hit when illness strikes</a:t>
            </a:r>
          </a:p>
          <a:p>
            <a:r>
              <a:rPr lang="en-GB" sz="2000" dirty="0" smtClean="0"/>
              <a:t>Continue networking with other effective allied medical charities such as Pharmacy Support</a:t>
            </a:r>
          </a:p>
          <a:p>
            <a:r>
              <a:rPr lang="en-GB" sz="2000" dirty="0" smtClean="0"/>
              <a:t>Optimise our membership of the Association of Charitable Organisations (ACO) so we keep abreast of  changes in the charity sector and achieve best practice.</a:t>
            </a:r>
          </a:p>
          <a:p>
            <a:endParaRPr lang="en-GB"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What our Trustees do</a:t>
            </a:r>
            <a:endParaRPr lang="en-GB" dirty="0"/>
          </a:p>
        </p:txBody>
      </p:sp>
      <p:sp>
        <p:nvSpPr>
          <p:cNvPr id="3" name="Content Placeholder 2"/>
          <p:cNvSpPr>
            <a:spLocks noGrp="1"/>
          </p:cNvSpPr>
          <p:nvPr>
            <p:ph idx="1"/>
          </p:nvPr>
        </p:nvSpPr>
        <p:spPr/>
        <p:txBody>
          <a:bodyPr/>
          <a:lstStyle/>
          <a:p>
            <a:r>
              <a:rPr lang="en-GB" sz="2400" dirty="0" smtClean="0"/>
              <a:t>Attend at least 4 Board meetings per year. These were all held in London this </a:t>
            </a:r>
            <a:r>
              <a:rPr lang="en-GB" sz="2400" dirty="0" smtClean="0"/>
              <a:t>reporting year.</a:t>
            </a:r>
            <a:endParaRPr lang="en-GB" sz="2400" dirty="0" smtClean="0"/>
          </a:p>
          <a:p>
            <a:r>
              <a:rPr lang="en-GB" sz="2400" dirty="0" smtClean="0"/>
              <a:t>Attend to email communications</a:t>
            </a:r>
          </a:p>
          <a:p>
            <a:r>
              <a:rPr lang="en-GB" sz="2400" dirty="0" smtClean="0"/>
              <a:t>Visit beneficiaries and compile </a:t>
            </a:r>
            <a:r>
              <a:rPr lang="en-GB" sz="2400" dirty="0" smtClean="0"/>
              <a:t>reports – 6 visits during this year, all of which resulted in the applicants receiving grants</a:t>
            </a:r>
            <a:endParaRPr lang="en-GB" sz="2400" dirty="0" smtClean="0"/>
          </a:p>
          <a:p>
            <a:r>
              <a:rPr lang="en-GB" sz="2400" dirty="0" smtClean="0"/>
              <a:t>Provide advice and assist Administrator</a:t>
            </a:r>
          </a:p>
          <a:p>
            <a:r>
              <a:rPr lang="en-GB" sz="2400" dirty="0" smtClean="0"/>
              <a:t>Undergo training</a:t>
            </a:r>
          </a:p>
          <a:p>
            <a:endParaRPr lang="en-GB"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Trustee </a:t>
            </a:r>
            <a:r>
              <a:rPr lang="en-GB" smtClean="0"/>
              <a:t>attendance record</a:t>
            </a:r>
            <a:endParaRPr lang="en-GB" dirty="0"/>
          </a:p>
        </p:txBody>
      </p:sp>
      <p:graphicFrame>
        <p:nvGraphicFramePr>
          <p:cNvPr id="7" name="Content Placeholder 6"/>
          <p:cNvGraphicFramePr>
            <a:graphicFrameLocks noGrp="1"/>
          </p:cNvGraphicFramePr>
          <p:nvPr>
            <p:ph idx="1"/>
          </p:nvPr>
        </p:nvGraphicFramePr>
        <p:xfrm>
          <a:off x="684213" y="2276475"/>
          <a:ext cx="7773987" cy="3971925"/>
        </p:xfrm>
        <a:graphic>
          <a:graphicData uri="http://schemas.openxmlformats.org/drawingml/2006/chart">
            <c:chart xmlns:c="http://schemas.openxmlformats.org/drawingml/2006/chart" xmlns:r="http://schemas.openxmlformats.org/officeDocument/2006/relationships" r:id="rId3"/>
          </a:graphicData>
        </a:graphic>
      </p:graphicFrame>
      <p:sp>
        <p:nvSpPr>
          <p:cNvPr id="4" name="TextBox 3"/>
          <p:cNvSpPr txBox="1"/>
          <p:nvPr/>
        </p:nvSpPr>
        <p:spPr>
          <a:xfrm>
            <a:off x="6156176" y="4149080"/>
            <a:ext cx="2808312" cy="646331"/>
          </a:xfrm>
          <a:prstGeom prst="rect">
            <a:avLst/>
          </a:prstGeom>
          <a:solidFill>
            <a:schemeClr val="bg1"/>
          </a:solidFill>
          <a:ln>
            <a:solidFill>
              <a:schemeClr val="accent1">
                <a:shade val="50000"/>
              </a:schemeClr>
            </a:solidFill>
          </a:ln>
        </p:spPr>
        <p:txBody>
          <a:bodyPr wrap="square" rtlCol="0">
            <a:spAutoFit/>
          </a:bodyPr>
          <a:lstStyle/>
          <a:p>
            <a:r>
              <a:rPr lang="en-GB" sz="1800" dirty="0" smtClean="0">
                <a:latin typeface="+mn-lt"/>
              </a:rPr>
              <a:t>	Board Meetings</a:t>
            </a:r>
          </a:p>
          <a:p>
            <a:r>
              <a:rPr lang="en-GB" sz="1800" dirty="0" smtClean="0">
                <a:latin typeface="+mn-lt"/>
              </a:rPr>
              <a:t>	AGM</a:t>
            </a:r>
            <a:endParaRPr lang="en-GB" sz="1800" dirty="0">
              <a:latin typeface="+mn-lt"/>
            </a:endParaRPr>
          </a:p>
        </p:txBody>
      </p:sp>
      <p:sp>
        <p:nvSpPr>
          <p:cNvPr id="5" name="Rectangle 4"/>
          <p:cNvSpPr/>
          <p:nvPr/>
        </p:nvSpPr>
        <p:spPr>
          <a:xfrm>
            <a:off x="6660232" y="4221088"/>
            <a:ext cx="216024" cy="21602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Rectangle 5"/>
          <p:cNvSpPr/>
          <p:nvPr/>
        </p:nvSpPr>
        <p:spPr>
          <a:xfrm>
            <a:off x="6660232" y="4509120"/>
            <a:ext cx="216024" cy="216024"/>
          </a:xfrm>
          <a:prstGeom prst="rect">
            <a:avLst/>
          </a:prstGeom>
          <a:solidFill>
            <a:schemeClr val="accent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lang="en-GB" dirty="0" smtClean="0"/>
              <a:t>Trustees retiring</a:t>
            </a:r>
          </a:p>
        </p:txBody>
      </p:sp>
      <p:sp>
        <p:nvSpPr>
          <p:cNvPr id="12291" name="Content Placeholder 2"/>
          <p:cNvSpPr>
            <a:spLocks noGrp="1"/>
          </p:cNvSpPr>
          <p:nvPr>
            <p:ph idx="1"/>
          </p:nvPr>
        </p:nvSpPr>
        <p:spPr>
          <a:xfrm>
            <a:off x="685800" y="2060848"/>
            <a:ext cx="7772400" cy="4463777"/>
          </a:xfrm>
        </p:spPr>
        <p:txBody>
          <a:bodyPr/>
          <a:lstStyle/>
          <a:p>
            <a:pPr>
              <a:buNone/>
            </a:pPr>
            <a:r>
              <a:rPr lang="en-GB" sz="2400" dirty="0" smtClean="0"/>
              <a:t>Mr Henry Leonard is retiring from the Board.</a:t>
            </a:r>
          </a:p>
          <a:p>
            <a:pPr lvl="1">
              <a:buNone/>
            </a:pPr>
            <a:r>
              <a:rPr lang="en-GB" sz="2000" dirty="0" smtClean="0"/>
              <a:t>Thanks for his commitment over the last three years</a:t>
            </a:r>
          </a:p>
          <a:p>
            <a:pPr lvl="1">
              <a:buNone/>
            </a:pPr>
            <a:r>
              <a:rPr lang="en-GB" sz="2000" dirty="0" smtClean="0"/>
              <a:t>Thanks for his expert advice and assistance, especially on regulatory and data protection matters</a:t>
            </a:r>
          </a:p>
          <a:p>
            <a:pPr lvl="1">
              <a:buNone/>
            </a:pPr>
            <a:r>
              <a:rPr lang="en-GB" sz="2000" dirty="0" smtClean="0"/>
              <a:t>Every good wish for the future</a:t>
            </a:r>
          </a:p>
          <a:p>
            <a:pPr lvl="1">
              <a:buNone/>
            </a:pPr>
            <a:endParaRPr lang="en-GB" sz="2000" dirty="0" smtClean="0"/>
          </a:p>
          <a:p>
            <a:pPr>
              <a:buNone/>
            </a:pPr>
            <a:r>
              <a:rPr lang="en-GB" sz="2400" dirty="0" smtClean="0"/>
              <a:t>Mrs Lisa </a:t>
            </a:r>
            <a:r>
              <a:rPr lang="en-GB" sz="2400" dirty="0" err="1" smtClean="0"/>
              <a:t>Gerson</a:t>
            </a:r>
            <a:r>
              <a:rPr lang="en-GB" sz="2400" dirty="0" smtClean="0"/>
              <a:t> is also retiring.</a:t>
            </a:r>
          </a:p>
          <a:p>
            <a:pPr lvl="1">
              <a:buNone/>
            </a:pPr>
            <a:r>
              <a:rPr lang="en-GB" sz="2000" dirty="0" smtClean="0"/>
              <a:t>Thanks for devoting her time during her term of office</a:t>
            </a:r>
          </a:p>
          <a:p>
            <a:pPr lvl="1">
              <a:buNone/>
            </a:pPr>
            <a:r>
              <a:rPr lang="en-GB" sz="2000" dirty="0" smtClean="0"/>
              <a:t>Thanks for keeping us appraised of the optical scene in Wales</a:t>
            </a:r>
          </a:p>
          <a:p>
            <a:pPr lvl="1">
              <a:buNone/>
            </a:pPr>
            <a:r>
              <a:rPr lang="en-GB" sz="2000" dirty="0" smtClean="0"/>
              <a:t>Our good wishes for the future</a:t>
            </a:r>
          </a:p>
          <a:p>
            <a:pPr>
              <a:buNone/>
            </a:pPr>
            <a:endParaRPr lang="en-GB" sz="2400" dirty="0" smtClean="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New Trustee appointed</a:t>
            </a:r>
            <a:endParaRPr lang="en-GB" dirty="0"/>
          </a:p>
        </p:txBody>
      </p:sp>
      <p:sp>
        <p:nvSpPr>
          <p:cNvPr id="3" name="Content Placeholder 2"/>
          <p:cNvSpPr>
            <a:spLocks noGrp="1"/>
          </p:cNvSpPr>
          <p:nvPr>
            <p:ph idx="1"/>
          </p:nvPr>
        </p:nvSpPr>
        <p:spPr/>
        <p:txBody>
          <a:bodyPr/>
          <a:lstStyle/>
          <a:p>
            <a:r>
              <a:rPr lang="en-GB" dirty="0" smtClean="0"/>
              <a:t>Mrs </a:t>
            </a:r>
            <a:r>
              <a:rPr lang="en-GB" dirty="0" err="1" smtClean="0"/>
              <a:t>Aishah</a:t>
            </a:r>
            <a:r>
              <a:rPr lang="en-GB" dirty="0" smtClean="0"/>
              <a:t> </a:t>
            </a:r>
            <a:r>
              <a:rPr lang="en-GB" dirty="0" err="1" smtClean="0"/>
              <a:t>Fazlanie</a:t>
            </a:r>
            <a:r>
              <a:rPr lang="en-GB" dirty="0" smtClean="0"/>
              <a:t> will join the Board as from today</a:t>
            </a:r>
          </a:p>
          <a:p>
            <a:pPr lvl="1"/>
            <a:r>
              <a:rPr lang="en-GB" sz="2400" dirty="0" smtClean="0"/>
              <a:t>Clinical Advisor AOP</a:t>
            </a:r>
          </a:p>
          <a:p>
            <a:pPr lvl="1"/>
            <a:r>
              <a:rPr lang="en-GB" sz="2400" dirty="0" smtClean="0"/>
              <a:t>Specialist Optometrist at Leicester Royal Infirmary Hospital</a:t>
            </a:r>
          </a:p>
          <a:p>
            <a:pPr lvl="1"/>
            <a:r>
              <a:rPr lang="en-GB" sz="2400" dirty="0" smtClean="0"/>
              <a:t>WOPEC Examiner</a:t>
            </a:r>
          </a:p>
          <a:p>
            <a:pPr lvl="1"/>
            <a:r>
              <a:rPr lang="en-GB" sz="2400" dirty="0" smtClean="0"/>
              <a:t>Volunteer for AOP Peer Support Line</a:t>
            </a:r>
          </a:p>
          <a:p>
            <a:pPr lvl="1"/>
            <a:r>
              <a:rPr lang="en-GB" sz="2400" dirty="0" smtClean="0"/>
              <a:t>Resident Optometrist with Boots Opticians</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r>
              <a:rPr lang="en-GB" altLang="en-US" smtClean="0"/>
              <a:t>How can you help?</a:t>
            </a:r>
            <a:endParaRPr lang="en-US" altLang="en-US" smtClean="0"/>
          </a:p>
        </p:txBody>
      </p:sp>
      <p:sp>
        <p:nvSpPr>
          <p:cNvPr id="13315" name="Rectangle 3"/>
          <p:cNvSpPr>
            <a:spLocks noGrp="1" noChangeArrowheads="1"/>
          </p:cNvSpPr>
          <p:nvPr>
            <p:ph type="body" idx="1"/>
          </p:nvPr>
        </p:nvSpPr>
        <p:spPr>
          <a:xfrm>
            <a:off x="683568" y="2348880"/>
            <a:ext cx="7772400" cy="4114800"/>
          </a:xfrm>
        </p:spPr>
        <p:txBody>
          <a:bodyPr/>
          <a:lstStyle/>
          <a:p>
            <a:r>
              <a:rPr lang="en-GB" altLang="en-US" sz="2000" dirty="0" smtClean="0"/>
              <a:t>Raise awareness of the Fund</a:t>
            </a:r>
          </a:p>
          <a:p>
            <a:pPr lvl="2"/>
            <a:r>
              <a:rPr lang="en-GB" altLang="en-US" sz="2000" dirty="0" smtClean="0"/>
              <a:t> Importance of local Associations</a:t>
            </a:r>
          </a:p>
          <a:p>
            <a:r>
              <a:rPr lang="en-GB" altLang="en-US" sz="2000" dirty="0" smtClean="0"/>
              <a:t>Identify new beneficiaries</a:t>
            </a:r>
          </a:p>
          <a:p>
            <a:r>
              <a:rPr lang="en-GB" altLang="en-US" sz="2000" dirty="0" smtClean="0"/>
              <a:t>Website </a:t>
            </a:r>
            <a:r>
              <a:rPr lang="en-GB" altLang="en-US" sz="2000" dirty="0" smtClean="0">
                <a:solidFill>
                  <a:schemeClr val="accent2"/>
                </a:solidFill>
              </a:rPr>
              <a:t>www.opticalbenfund.com</a:t>
            </a:r>
          </a:p>
          <a:p>
            <a:r>
              <a:rPr lang="en-GB" altLang="en-US" sz="2000" dirty="0" smtClean="0"/>
              <a:t>Remember us when you’re in contact with your LOC</a:t>
            </a:r>
          </a:p>
          <a:p>
            <a:r>
              <a:rPr lang="en-GB" altLang="en-US" sz="2000" dirty="0" smtClean="0"/>
              <a:t>We are grateful for those who make additional donations</a:t>
            </a:r>
          </a:p>
          <a:p>
            <a:r>
              <a:rPr lang="en-GB" altLang="en-US" sz="2000" dirty="0" smtClean="0"/>
              <a:t>Legacies important source of donated funds</a:t>
            </a:r>
          </a:p>
          <a:p>
            <a:endParaRPr lang="en-US" altLang="en-US" sz="2800" dirty="0" smtClean="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en-GB" altLang="en-US" smtClean="0"/>
              <a:t>Thanks to</a:t>
            </a:r>
            <a:endParaRPr lang="en-US" altLang="en-US" smtClean="0"/>
          </a:p>
        </p:txBody>
      </p:sp>
      <p:sp>
        <p:nvSpPr>
          <p:cNvPr id="15363" name="Rectangle 3"/>
          <p:cNvSpPr>
            <a:spLocks noGrp="1" noChangeArrowheads="1"/>
          </p:cNvSpPr>
          <p:nvPr>
            <p:ph type="body" idx="1"/>
          </p:nvPr>
        </p:nvSpPr>
        <p:spPr/>
        <p:txBody>
          <a:bodyPr/>
          <a:lstStyle/>
          <a:p>
            <a:r>
              <a:rPr lang="en-GB" altLang="en-US" dirty="0" smtClean="0"/>
              <a:t>Trustees of the Fund</a:t>
            </a:r>
          </a:p>
          <a:p>
            <a:r>
              <a:rPr lang="en-GB" altLang="en-US" dirty="0" smtClean="0"/>
              <a:t>People who have accompanied Trustees on visits</a:t>
            </a:r>
          </a:p>
          <a:p>
            <a:r>
              <a:rPr lang="en-GB" altLang="en-US" dirty="0" smtClean="0"/>
              <a:t>Members of the profession for donations</a:t>
            </a:r>
          </a:p>
          <a:p>
            <a:r>
              <a:rPr lang="en-GB" altLang="en-US" dirty="0" smtClean="0"/>
              <a:t>Lynne Brown – our Administrative Secretary</a:t>
            </a:r>
            <a:endParaRPr lang="en-US" altLang="en-US" dirty="0" smtClean="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idx="4294967295"/>
          </p:nvPr>
        </p:nvSpPr>
        <p:spPr>
          <a:xfrm>
            <a:off x="685800" y="2286000"/>
            <a:ext cx="7772400" cy="1143000"/>
          </a:xfrm>
        </p:spPr>
        <p:txBody>
          <a:bodyPr/>
          <a:lstStyle/>
          <a:p>
            <a:pPr eaLnBrk="1" hangingPunct="1"/>
            <a:r>
              <a:rPr lang="en-GB" altLang="en-US" dirty="0" smtClean="0"/>
              <a:t>Report ending September 2019</a:t>
            </a:r>
            <a:endParaRPr lang="en-US" altLang="en-US" dirty="0" smtClean="0"/>
          </a:p>
        </p:txBody>
      </p:sp>
      <p:sp>
        <p:nvSpPr>
          <p:cNvPr id="3075" name="Rectangle 3"/>
          <p:cNvSpPr>
            <a:spLocks noGrp="1" noChangeArrowheads="1"/>
          </p:cNvSpPr>
          <p:nvPr>
            <p:ph type="subTitle" idx="4294967295"/>
          </p:nvPr>
        </p:nvSpPr>
        <p:spPr>
          <a:xfrm>
            <a:off x="1371600" y="3886200"/>
            <a:ext cx="6400800" cy="1752600"/>
          </a:xfrm>
        </p:spPr>
        <p:txBody>
          <a:bodyPr/>
          <a:lstStyle/>
          <a:p>
            <a:pPr marL="0" indent="0" algn="ctr" eaLnBrk="1" hangingPunct="1">
              <a:buFontTx/>
              <a:buNone/>
            </a:pPr>
            <a:r>
              <a:rPr lang="en-GB" altLang="en-US" dirty="0" smtClean="0"/>
              <a:t>Sue </a:t>
            </a:r>
            <a:r>
              <a:rPr lang="en-GB" altLang="en-US" dirty="0" err="1" smtClean="0"/>
              <a:t>Wilford</a:t>
            </a:r>
            <a:endParaRPr lang="en-GB" altLang="en-US" dirty="0" smtClean="0"/>
          </a:p>
          <a:p>
            <a:pPr marL="0" indent="0" algn="ctr" eaLnBrk="1" hangingPunct="1">
              <a:buFontTx/>
              <a:buNone/>
            </a:pPr>
            <a:r>
              <a:rPr lang="en-GB" altLang="en-US" dirty="0" smtClean="0"/>
              <a:t>Chair of Trustees</a:t>
            </a:r>
            <a:endParaRPr lang="en-US" altLang="en-US"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pPr eaLnBrk="1" hangingPunct="1"/>
            <a:r>
              <a:rPr lang="en-GB" altLang="en-US" smtClean="0"/>
              <a:t>Benevolent Fund</a:t>
            </a:r>
            <a:endParaRPr lang="en-US" altLang="en-US" smtClean="0"/>
          </a:p>
        </p:txBody>
      </p:sp>
      <p:sp>
        <p:nvSpPr>
          <p:cNvPr id="4099" name="Rectangle 3"/>
          <p:cNvSpPr>
            <a:spLocks noGrp="1" noChangeArrowheads="1"/>
          </p:cNvSpPr>
          <p:nvPr>
            <p:ph type="body" idx="1"/>
          </p:nvPr>
        </p:nvSpPr>
        <p:spPr/>
        <p:txBody>
          <a:bodyPr/>
          <a:lstStyle/>
          <a:p>
            <a:pPr eaLnBrk="1" hangingPunct="1"/>
            <a:r>
              <a:rPr lang="en-GB" altLang="en-US" dirty="0" smtClean="0"/>
              <a:t>Ten Trustees </a:t>
            </a:r>
          </a:p>
          <a:p>
            <a:pPr lvl="1" eaLnBrk="1" hangingPunct="1"/>
            <a:r>
              <a:rPr lang="en-GB" altLang="en-US" dirty="0" smtClean="0"/>
              <a:t>5 nominated by College </a:t>
            </a:r>
          </a:p>
          <a:p>
            <a:pPr lvl="1" eaLnBrk="1" hangingPunct="1"/>
            <a:r>
              <a:rPr lang="en-GB" altLang="en-US" dirty="0" smtClean="0"/>
              <a:t>5 by AOP</a:t>
            </a:r>
          </a:p>
          <a:p>
            <a:pPr eaLnBrk="1" hangingPunct="1"/>
            <a:r>
              <a:rPr lang="en-GB" altLang="en-US" dirty="0" smtClean="0"/>
              <a:t>Quarterly Meetings </a:t>
            </a:r>
            <a:endParaRPr lang="en-US" altLang="en-US" dirty="0" smtClean="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Our aims include....</a:t>
            </a:r>
            <a:endParaRPr lang="en-GB" dirty="0"/>
          </a:p>
        </p:txBody>
      </p:sp>
      <p:sp>
        <p:nvSpPr>
          <p:cNvPr id="3" name="Content Placeholder 2"/>
          <p:cNvSpPr>
            <a:spLocks noGrp="1"/>
          </p:cNvSpPr>
          <p:nvPr>
            <p:ph idx="1"/>
          </p:nvPr>
        </p:nvSpPr>
        <p:spPr>
          <a:xfrm>
            <a:off x="685800" y="2133600"/>
            <a:ext cx="7772400" cy="4319736"/>
          </a:xfrm>
        </p:spPr>
        <p:txBody>
          <a:bodyPr/>
          <a:lstStyle/>
          <a:p>
            <a:r>
              <a:rPr lang="en-GB" sz="1800" dirty="0" smtClean="0"/>
              <a:t>Helping optometrists stay within the profession</a:t>
            </a:r>
          </a:p>
          <a:p>
            <a:pPr lvl="1"/>
            <a:r>
              <a:rPr lang="en-GB" sz="1800" dirty="0" smtClean="0"/>
              <a:t>Assisting with professional fees</a:t>
            </a:r>
          </a:p>
          <a:p>
            <a:pPr lvl="1"/>
            <a:r>
              <a:rPr lang="en-GB" sz="1800" dirty="0" smtClean="0"/>
              <a:t>Assisting with re-training or initial qualification</a:t>
            </a:r>
          </a:p>
          <a:p>
            <a:pPr lvl="1"/>
            <a:r>
              <a:rPr lang="en-GB" sz="1800" dirty="0" smtClean="0"/>
              <a:t>Assisting with ‘Return to Work’ programs </a:t>
            </a:r>
          </a:p>
          <a:p>
            <a:r>
              <a:rPr lang="en-GB" sz="1800" dirty="0" smtClean="0"/>
              <a:t>Helping people recover their financial independence</a:t>
            </a:r>
          </a:p>
          <a:p>
            <a:pPr lvl="1"/>
            <a:r>
              <a:rPr lang="en-GB" sz="1800" dirty="0" smtClean="0"/>
              <a:t>Referring for budgeting and benefits advice from CA Manchester</a:t>
            </a:r>
          </a:p>
          <a:p>
            <a:pPr lvl="1"/>
            <a:r>
              <a:rPr lang="en-GB" sz="1800" dirty="0" smtClean="0"/>
              <a:t>Signposting to other organisations that offer specific advice</a:t>
            </a:r>
          </a:p>
          <a:p>
            <a:r>
              <a:rPr lang="en-GB" altLang="en-US" sz="1800" dirty="0" smtClean="0"/>
              <a:t>Maintaining quality of life</a:t>
            </a:r>
          </a:p>
          <a:p>
            <a:pPr lvl="1"/>
            <a:r>
              <a:rPr lang="en-GB" altLang="en-US" sz="1800" dirty="0" smtClean="0"/>
              <a:t>Providing funding for therapeutic equipment or treatment</a:t>
            </a:r>
          </a:p>
          <a:p>
            <a:pPr lvl="1"/>
            <a:r>
              <a:rPr lang="en-GB" altLang="en-US" sz="1800" dirty="0" smtClean="0"/>
              <a:t>Providing extra funding for children affected by death of parent so they can still attend scouts and have swimming lessons. We sometimes contribute to school uniform costs.</a:t>
            </a:r>
          </a:p>
          <a:p>
            <a:pPr lvl="1"/>
            <a:r>
              <a:rPr lang="en-GB" altLang="en-US" sz="1800" dirty="0" smtClean="0"/>
              <a:t>Helping with essential furnishings and kitchen appliances</a:t>
            </a:r>
          </a:p>
          <a:p>
            <a:endParaRPr lang="en-GB"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r>
              <a:rPr lang="en-GB" altLang="en-US" sz="4000" dirty="0" smtClean="0"/>
              <a:t>Long term beneficiaries 2018 -19</a:t>
            </a:r>
            <a:endParaRPr lang="en-US" altLang="en-US" sz="4000" dirty="0" smtClean="0"/>
          </a:p>
        </p:txBody>
      </p:sp>
      <p:sp>
        <p:nvSpPr>
          <p:cNvPr id="16387" name="Rectangle 3"/>
          <p:cNvSpPr>
            <a:spLocks noGrp="1" noChangeArrowheads="1"/>
          </p:cNvSpPr>
          <p:nvPr>
            <p:ph type="body" idx="1"/>
          </p:nvPr>
        </p:nvSpPr>
        <p:spPr>
          <a:xfrm>
            <a:off x="683568" y="1916832"/>
            <a:ext cx="7772400" cy="4464496"/>
          </a:xfrm>
        </p:spPr>
        <p:txBody>
          <a:bodyPr/>
          <a:lstStyle/>
          <a:p>
            <a:pPr>
              <a:buNone/>
            </a:pPr>
            <a:r>
              <a:rPr lang="en-GB" sz="2000" dirty="0" smtClean="0"/>
              <a:t>	</a:t>
            </a:r>
            <a:r>
              <a:rPr lang="en-GB" sz="1800" dirty="0" smtClean="0"/>
              <a:t>We review every 3/12 with the aim of enabling the beneficiary to manage without our long term help. The exceptions are reviewed annually and include people with life-long illnesses or disability. </a:t>
            </a:r>
          </a:p>
          <a:p>
            <a:pPr>
              <a:buNone/>
            </a:pPr>
            <a:r>
              <a:rPr lang="en-GB" sz="1800" dirty="0" smtClean="0"/>
              <a:t>	Three beneficiaries who receive long term grants continued to receive assistance in the form of monthly standing orders:- </a:t>
            </a:r>
          </a:p>
          <a:p>
            <a:pPr lvl="1"/>
            <a:r>
              <a:rPr lang="en-GB" sz="1600" dirty="0" smtClean="0"/>
              <a:t>The first of the long term beneficiaries was visited at home by a Trustee to carry out a review this year. Grants from the Fund enable him to pursue a fitness regime that assists him with his disability and generally improve his quality of life. </a:t>
            </a:r>
          </a:p>
          <a:p>
            <a:pPr lvl="1"/>
            <a:r>
              <a:rPr lang="en-GB" sz="1600" dirty="0" smtClean="0"/>
              <a:t>The second long term beneficiary who is no longer able to practice optometry due to a degenerative condition has re-trained and graduated as a psychologist and should become financially independent within the next few months. </a:t>
            </a:r>
          </a:p>
          <a:p>
            <a:pPr lvl="1"/>
            <a:r>
              <a:rPr lang="en-GB" sz="1600" dirty="0" smtClean="0"/>
              <a:t>The third long term beneficiary will receive further advice from Citizens Advice Manchester before being reviewed and then be paid by cheque each month rather than standing order.  </a:t>
            </a:r>
            <a:endParaRPr lang="en-GB" sz="1600" dirty="0"/>
          </a:p>
          <a:p>
            <a:pPr>
              <a:lnSpc>
                <a:spcPct val="90000"/>
              </a:lnSpc>
              <a:defRPr/>
            </a:pPr>
            <a:endParaRPr lang="en-GB" altLang="en-US" sz="2800" dirty="0"/>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6387">
                                            <p:txEl>
                                              <p:pRg st="0" end="0"/>
                                            </p:txEl>
                                          </p:spTgt>
                                        </p:tgtEl>
                                        <p:attrNameLst>
                                          <p:attrName>style.visibility</p:attrName>
                                        </p:attrNameLst>
                                      </p:cBhvr>
                                      <p:to>
                                        <p:strVal val="visible"/>
                                      </p:to>
                                    </p:set>
                                    <p:anim calcmode="lin" valueType="num">
                                      <p:cBhvr additive="base">
                                        <p:cTn id="7" dur="500" fill="hold"/>
                                        <p:tgtEl>
                                          <p:spTgt spid="1638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638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6387">
                                            <p:txEl>
                                              <p:pRg st="1" end="1"/>
                                            </p:txEl>
                                          </p:spTgt>
                                        </p:tgtEl>
                                        <p:attrNameLst>
                                          <p:attrName>style.visibility</p:attrName>
                                        </p:attrNameLst>
                                      </p:cBhvr>
                                      <p:to>
                                        <p:strVal val="visible"/>
                                      </p:to>
                                    </p:set>
                                    <p:anim calcmode="lin" valueType="num">
                                      <p:cBhvr additive="base">
                                        <p:cTn id="13" dur="500" fill="hold"/>
                                        <p:tgtEl>
                                          <p:spTgt spid="16387">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6387">
                                            <p:txEl>
                                              <p:pRg st="1" end="1"/>
                                            </p:txEl>
                                          </p:spTgt>
                                        </p:tgtEl>
                                        <p:attrNameLst>
                                          <p:attrName>ppt_y</p:attrName>
                                        </p:attrNameLst>
                                      </p:cBhvr>
                                      <p:tavLst>
                                        <p:tav tm="0">
                                          <p:val>
                                            <p:strVal val="1+#ppt_h/2"/>
                                          </p:val>
                                        </p:tav>
                                        <p:tav tm="100000">
                                          <p:val>
                                            <p:strVal val="#ppt_y"/>
                                          </p:val>
                                        </p:tav>
                                      </p:tavLst>
                                    </p:anim>
                                  </p:childTnLst>
                                </p:cTn>
                              </p:par>
                              <p:par>
                                <p:cTn id="15" presetID="2" presetClass="entr" presetSubtype="4" fill="hold" grpId="0" nodeType="withEffect">
                                  <p:stCondLst>
                                    <p:cond delay="0"/>
                                  </p:stCondLst>
                                  <p:childTnLst>
                                    <p:set>
                                      <p:cBhvr>
                                        <p:cTn id="16" dur="1" fill="hold">
                                          <p:stCondLst>
                                            <p:cond delay="0"/>
                                          </p:stCondLst>
                                        </p:cTn>
                                        <p:tgtEl>
                                          <p:spTgt spid="16387">
                                            <p:txEl>
                                              <p:pRg st="2" end="2"/>
                                            </p:txEl>
                                          </p:spTgt>
                                        </p:tgtEl>
                                        <p:attrNameLst>
                                          <p:attrName>style.visibility</p:attrName>
                                        </p:attrNameLst>
                                      </p:cBhvr>
                                      <p:to>
                                        <p:strVal val="visible"/>
                                      </p:to>
                                    </p:set>
                                    <p:anim calcmode="lin" valueType="num">
                                      <p:cBhvr additive="base">
                                        <p:cTn id="17" dur="500" fill="hold"/>
                                        <p:tgtEl>
                                          <p:spTgt spid="16387">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16387">
                                            <p:txEl>
                                              <p:pRg st="2" end="2"/>
                                            </p:txEl>
                                          </p:spTgt>
                                        </p:tgtEl>
                                        <p:attrNameLst>
                                          <p:attrName>ppt_y</p:attrName>
                                        </p:attrNameLst>
                                      </p:cBhvr>
                                      <p:tavLst>
                                        <p:tav tm="0">
                                          <p:val>
                                            <p:strVal val="1+#ppt_h/2"/>
                                          </p:val>
                                        </p:tav>
                                        <p:tav tm="100000">
                                          <p:val>
                                            <p:strVal val="#ppt_y"/>
                                          </p:val>
                                        </p:tav>
                                      </p:tavLst>
                                    </p:anim>
                                  </p:childTnLst>
                                </p:cTn>
                              </p:par>
                              <p:par>
                                <p:cTn id="19" presetID="2" presetClass="entr" presetSubtype="4" fill="hold" grpId="0" nodeType="withEffect">
                                  <p:stCondLst>
                                    <p:cond delay="0"/>
                                  </p:stCondLst>
                                  <p:childTnLst>
                                    <p:set>
                                      <p:cBhvr>
                                        <p:cTn id="20" dur="1" fill="hold">
                                          <p:stCondLst>
                                            <p:cond delay="0"/>
                                          </p:stCondLst>
                                        </p:cTn>
                                        <p:tgtEl>
                                          <p:spTgt spid="16387">
                                            <p:txEl>
                                              <p:pRg st="3" end="3"/>
                                            </p:txEl>
                                          </p:spTgt>
                                        </p:tgtEl>
                                        <p:attrNameLst>
                                          <p:attrName>style.visibility</p:attrName>
                                        </p:attrNameLst>
                                      </p:cBhvr>
                                      <p:to>
                                        <p:strVal val="visible"/>
                                      </p:to>
                                    </p:set>
                                    <p:anim calcmode="lin" valueType="num">
                                      <p:cBhvr additive="base">
                                        <p:cTn id="21" dur="500" fill="hold"/>
                                        <p:tgtEl>
                                          <p:spTgt spid="16387">
                                            <p:txEl>
                                              <p:pRg st="3" end="3"/>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16387">
                                            <p:txEl>
                                              <p:pRg st="3" end="3"/>
                                            </p:txEl>
                                          </p:spTgt>
                                        </p:tgtEl>
                                        <p:attrNameLst>
                                          <p:attrName>ppt_y</p:attrName>
                                        </p:attrNameLst>
                                      </p:cBhvr>
                                      <p:tavLst>
                                        <p:tav tm="0">
                                          <p:val>
                                            <p:strVal val="1+#ppt_h/2"/>
                                          </p:val>
                                        </p:tav>
                                        <p:tav tm="100000">
                                          <p:val>
                                            <p:strVal val="#ppt_y"/>
                                          </p:val>
                                        </p:tav>
                                      </p:tavLst>
                                    </p:anim>
                                  </p:childTnLst>
                                </p:cTn>
                              </p:par>
                              <p:par>
                                <p:cTn id="23" presetID="2" presetClass="entr" presetSubtype="4" fill="hold" grpId="0" nodeType="withEffect">
                                  <p:stCondLst>
                                    <p:cond delay="0"/>
                                  </p:stCondLst>
                                  <p:childTnLst>
                                    <p:set>
                                      <p:cBhvr>
                                        <p:cTn id="24" dur="1" fill="hold">
                                          <p:stCondLst>
                                            <p:cond delay="0"/>
                                          </p:stCondLst>
                                        </p:cTn>
                                        <p:tgtEl>
                                          <p:spTgt spid="16387">
                                            <p:txEl>
                                              <p:pRg st="4" end="4"/>
                                            </p:txEl>
                                          </p:spTgt>
                                        </p:tgtEl>
                                        <p:attrNameLst>
                                          <p:attrName>style.visibility</p:attrName>
                                        </p:attrNameLst>
                                      </p:cBhvr>
                                      <p:to>
                                        <p:strVal val="visible"/>
                                      </p:to>
                                    </p:set>
                                    <p:anim calcmode="lin" valueType="num">
                                      <p:cBhvr additive="base">
                                        <p:cTn id="25" dur="500" fill="hold"/>
                                        <p:tgtEl>
                                          <p:spTgt spid="16387">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6387">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87"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How we helped</a:t>
            </a:r>
            <a:endParaRPr lang="en-GB" dirty="0"/>
          </a:p>
        </p:txBody>
      </p:sp>
      <p:sp>
        <p:nvSpPr>
          <p:cNvPr id="3" name="Content Placeholder 2"/>
          <p:cNvSpPr>
            <a:spLocks noGrp="1"/>
          </p:cNvSpPr>
          <p:nvPr>
            <p:ph idx="1"/>
          </p:nvPr>
        </p:nvSpPr>
        <p:spPr/>
        <p:txBody>
          <a:bodyPr/>
          <a:lstStyle/>
          <a:p>
            <a:r>
              <a:rPr lang="en-GB" sz="2000" dirty="0" smtClean="0"/>
              <a:t>Three cases were referred to Citizens Advice Manchester for financial advice. In two of the three cases, CA Manchester helped the clients maximise their entitlement to state benefits and claim more. </a:t>
            </a:r>
          </a:p>
          <a:p>
            <a:r>
              <a:rPr lang="en-GB" sz="2000" dirty="0" smtClean="0"/>
              <a:t>The Fund paid for physiotherapy for one beneficiary. </a:t>
            </a:r>
          </a:p>
          <a:p>
            <a:r>
              <a:rPr lang="en-GB" sz="2000" dirty="0" smtClean="0"/>
              <a:t>The Fund contributed to the cost of dialysis equipment for a beneficiary with a long term illness. </a:t>
            </a:r>
          </a:p>
          <a:p>
            <a:r>
              <a:rPr lang="en-GB" sz="2000" dirty="0" smtClean="0"/>
              <a:t>The </a:t>
            </a:r>
            <a:r>
              <a:rPr lang="en-GB" sz="2000" dirty="0" err="1" smtClean="0"/>
              <a:t>BenFund</a:t>
            </a:r>
            <a:r>
              <a:rPr lang="en-GB" sz="2000" dirty="0" smtClean="0"/>
              <a:t> paid the rent arrears and associated legal costs for a beneficiary who was suddenly widowed, with three children of primary school age. The Fund paid for three further months’ rent and then six monthly instalments to meet the cost of extra-curricular activities for the children. </a:t>
            </a:r>
          </a:p>
          <a:p>
            <a:endParaRPr lang="en-GB" sz="2000" dirty="0"/>
          </a:p>
        </p:txBody>
      </p:sp>
    </p:spTree>
  </p:cSld>
  <p:clrMapOvr>
    <a:masterClrMapping/>
  </p:clrMapOvr>
  <p:transition spd="slow"/>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How we helped cont...</a:t>
            </a:r>
            <a:endParaRPr lang="en-GB" dirty="0"/>
          </a:p>
        </p:txBody>
      </p:sp>
      <p:sp>
        <p:nvSpPr>
          <p:cNvPr id="3" name="Content Placeholder 2"/>
          <p:cNvSpPr>
            <a:spLocks noGrp="1"/>
          </p:cNvSpPr>
          <p:nvPr>
            <p:ph idx="1"/>
          </p:nvPr>
        </p:nvSpPr>
        <p:spPr/>
        <p:txBody>
          <a:bodyPr/>
          <a:lstStyle/>
          <a:p>
            <a:r>
              <a:rPr lang="en-GB" sz="2400" dirty="0" smtClean="0"/>
              <a:t>The Fund paid part of the deposit on a rented property for one beneficiary. </a:t>
            </a:r>
          </a:p>
          <a:p>
            <a:r>
              <a:rPr lang="en-GB" sz="2400" dirty="0" smtClean="0"/>
              <a:t>A widower of an optometrist, with three children, was helped with rent and the furnishing of a new home while he studied for an MA to further his career prospects. As he had been receiving assistance since November 2017, he was visited by two Trustees in February 2019 for a re-assessment of his financial situation. </a:t>
            </a:r>
          </a:p>
          <a:p>
            <a:endParaRPr lang="en-GB"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838200"/>
            <a:ext cx="7772400" cy="1304916"/>
          </a:xfrm>
        </p:spPr>
        <p:txBody>
          <a:bodyPr/>
          <a:lstStyle/>
          <a:p>
            <a:r>
              <a:rPr lang="en-GB" sz="3600" dirty="0" smtClean="0"/>
              <a:t>Keeping people in the optometric profession</a:t>
            </a:r>
            <a:endParaRPr lang="en-GB" sz="3600" dirty="0"/>
          </a:p>
        </p:txBody>
      </p:sp>
      <p:sp>
        <p:nvSpPr>
          <p:cNvPr id="3" name="Content Placeholder 2"/>
          <p:cNvSpPr>
            <a:spLocks noGrp="1"/>
          </p:cNvSpPr>
          <p:nvPr>
            <p:ph idx="1"/>
          </p:nvPr>
        </p:nvSpPr>
        <p:spPr>
          <a:xfrm>
            <a:off x="685800" y="2571744"/>
            <a:ext cx="7772400" cy="3676656"/>
          </a:xfrm>
        </p:spPr>
        <p:txBody>
          <a:bodyPr/>
          <a:lstStyle/>
          <a:p>
            <a:pPr>
              <a:lnSpc>
                <a:spcPct val="90000"/>
              </a:lnSpc>
              <a:defRPr/>
            </a:pPr>
            <a:r>
              <a:rPr lang="en-GB" altLang="en-US" sz="2400" dirty="0" smtClean="0"/>
              <a:t>We paid AOP fees for 3 beneficiaries</a:t>
            </a:r>
          </a:p>
          <a:p>
            <a:pPr>
              <a:lnSpc>
                <a:spcPct val="90000"/>
              </a:lnSpc>
              <a:defRPr/>
            </a:pPr>
            <a:r>
              <a:rPr lang="en-GB" altLang="en-US" sz="2400" dirty="0" smtClean="0"/>
              <a:t>We paid GOC fees for 1 beneficiary who still practices</a:t>
            </a:r>
          </a:p>
          <a:p>
            <a:pPr>
              <a:lnSpc>
                <a:spcPct val="90000"/>
              </a:lnSpc>
              <a:defRPr/>
            </a:pPr>
            <a:r>
              <a:rPr lang="en-GB" altLang="en-US" sz="2400" dirty="0" smtClean="0"/>
              <a:t>The College kindly waives its annual fees for several of our current and past beneficiaries</a:t>
            </a:r>
          </a:p>
          <a:p>
            <a:pPr>
              <a:buNone/>
            </a:pPr>
            <a:endParaRPr lang="en-GB"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Acknowledging and working with others</a:t>
            </a:r>
            <a:endParaRPr lang="en-GB" dirty="0"/>
          </a:p>
        </p:txBody>
      </p:sp>
      <p:sp>
        <p:nvSpPr>
          <p:cNvPr id="3" name="Content Placeholder 2"/>
          <p:cNvSpPr>
            <a:spLocks noGrp="1"/>
          </p:cNvSpPr>
          <p:nvPr>
            <p:ph idx="1"/>
          </p:nvPr>
        </p:nvSpPr>
        <p:spPr>
          <a:xfrm>
            <a:off x="685800" y="2133600"/>
            <a:ext cx="7772400" cy="4319736"/>
          </a:xfrm>
        </p:spPr>
        <p:txBody>
          <a:bodyPr/>
          <a:lstStyle/>
          <a:p>
            <a:r>
              <a:rPr lang="en-GB" sz="1800" dirty="0" smtClean="0"/>
              <a:t>When there are other people (e.g. close friends or relatives) involved in the welfare of a beneficiary, we may work with them to bring about the best outcomes</a:t>
            </a:r>
          </a:p>
          <a:p>
            <a:endParaRPr lang="en-GB" sz="1800" dirty="0" smtClean="0"/>
          </a:p>
          <a:p>
            <a:r>
              <a:rPr lang="en-GB" sz="1800" dirty="0" smtClean="0"/>
              <a:t>This is especially helpful if the beneficiary has difficulty with communication</a:t>
            </a:r>
          </a:p>
          <a:p>
            <a:endParaRPr lang="en-GB" sz="1800" dirty="0" smtClean="0"/>
          </a:p>
          <a:p>
            <a:r>
              <a:rPr lang="en-GB" sz="1800" dirty="0" smtClean="0"/>
              <a:t>We always ask the beneficiary for their permission to liaise with a third party</a:t>
            </a:r>
          </a:p>
          <a:p>
            <a:endParaRPr lang="en-GB" sz="1800" dirty="0" smtClean="0"/>
          </a:p>
          <a:p>
            <a:r>
              <a:rPr lang="en-GB" sz="1800" dirty="0" smtClean="0"/>
              <a:t>Example: a close colleague who has been very supportive of an </a:t>
            </a:r>
            <a:r>
              <a:rPr lang="en-GB" sz="1800" dirty="0" smtClean="0"/>
              <a:t>optometrist </a:t>
            </a:r>
            <a:r>
              <a:rPr lang="en-GB" sz="1800" dirty="0" smtClean="0"/>
              <a:t>who had a severe stroke. He keeps in touch with us and we have been able to work with him in order to arrange day care and new items needed for the beneficiary’s comfort and safety at home.</a:t>
            </a:r>
          </a:p>
        </p:txBody>
      </p:sp>
    </p:spTree>
  </p:cSld>
  <p:clrMapOvr>
    <a:masterClrMapping/>
  </p:clrMapOvr>
</p:sld>
</file>

<file path=ppt/theme/theme1.xml><?xml version="1.0" encoding="utf-8"?>
<a:theme xmlns:a="http://schemas.openxmlformats.org/drawingml/2006/main" name="Conference 08">
  <a:themeElements>
    <a:clrScheme name="Conference 08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Conference 08">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Conference 08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Conference 08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Conference 08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Conference 08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Conference 08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Conference 08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Conference 08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C:\Documents and Settings\ellen.barber\Desktop\Conference 08.ppt</Template>
  <TotalTime>44196</TotalTime>
  <Words>936</Words>
  <Application>Microsoft Office PowerPoint</Application>
  <PresentationFormat>On-screen Show (4:3)</PresentationFormat>
  <Paragraphs>110</Paragraphs>
  <Slides>19</Slides>
  <Notes>1</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Conference 08</vt:lpstr>
      <vt:lpstr>Annual General Meeting</vt:lpstr>
      <vt:lpstr>Report ending September 2019</vt:lpstr>
      <vt:lpstr>Benevolent Fund</vt:lpstr>
      <vt:lpstr>Our aims include....</vt:lpstr>
      <vt:lpstr>Long term beneficiaries 2018 -19</vt:lpstr>
      <vt:lpstr>How we helped</vt:lpstr>
      <vt:lpstr>How we helped cont...</vt:lpstr>
      <vt:lpstr>Keeping people in the optometric profession</vt:lpstr>
      <vt:lpstr>Acknowledging and working with others</vt:lpstr>
      <vt:lpstr>Who can apply for help?</vt:lpstr>
      <vt:lpstr>Finance</vt:lpstr>
      <vt:lpstr>Report and Financial Statement</vt:lpstr>
      <vt:lpstr>Our objectives for 2019-2020</vt:lpstr>
      <vt:lpstr>What our Trustees do</vt:lpstr>
      <vt:lpstr>Trustee attendance record</vt:lpstr>
      <vt:lpstr>Trustees retiring</vt:lpstr>
      <vt:lpstr>New Trustee appointed</vt:lpstr>
      <vt:lpstr>How can you help?</vt:lpstr>
      <vt:lpstr>Thanks to</vt:lpstr>
    </vt:vector>
  </TitlesOfParts>
  <Company>The College of Optometrists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Ellen Barber</dc:creator>
  <cp:lastModifiedBy>Lynne Brown</cp:lastModifiedBy>
  <cp:revision>150</cp:revision>
  <dcterms:created xsi:type="dcterms:W3CDTF">2008-02-25T15:34:12Z</dcterms:created>
  <dcterms:modified xsi:type="dcterms:W3CDTF">2020-10-20T11:43:18Z</dcterms:modified>
</cp:coreProperties>
</file>