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99" r:id="rId2"/>
    <p:sldMasterId id="2147483687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3" r:id="rId12"/>
    <p:sldId id="274" r:id="rId13"/>
    <p:sldId id="275" r:id="rId14"/>
    <p:sldId id="265" r:id="rId15"/>
    <p:sldId id="264" r:id="rId16"/>
    <p:sldId id="266" r:id="rId17"/>
    <p:sldId id="268" r:id="rId18"/>
    <p:sldId id="267" r:id="rId19"/>
    <p:sldId id="271" r:id="rId20"/>
    <p:sldId id="272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2000" autoAdjust="0"/>
  </p:normalViewPr>
  <p:slideViewPr>
    <p:cSldViewPr snapToGrid="0">
      <p:cViewPr varScale="1">
        <p:scale>
          <a:sx n="112" d="100"/>
          <a:sy n="112" d="100"/>
        </p:scale>
        <p:origin x="1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3" name="Shape 3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43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9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7772041" cy="196236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PlaceHolder 3"/>
          <p:cNvSpPr>
            <a:spLocks noGrp="1"/>
          </p:cNvSpPr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1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3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14" name="PlaceHolder 4"/>
          <p:cNvSpPr/>
          <p:nvPr/>
        </p:nvSpPr>
        <p:spPr>
          <a:xfrm>
            <a:off x="685800" y="4282919"/>
            <a:ext cx="3792600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15" name="PlaceHolder 5"/>
          <p:cNvSpPr>
            <a:spLocks noGrp="1"/>
          </p:cNvSpPr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2502361" cy="196236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PlaceHolder 3"/>
          <p:cNvSpPr/>
          <p:nvPr/>
        </p:nvSpPr>
        <p:spPr>
          <a:xfrm>
            <a:off x="331380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26" name="PlaceHolder 4"/>
          <p:cNvSpPr/>
          <p:nvPr/>
        </p:nvSpPr>
        <p:spPr>
          <a:xfrm>
            <a:off x="594144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27" name="PlaceHolder 5"/>
          <p:cNvSpPr/>
          <p:nvPr/>
        </p:nvSpPr>
        <p:spPr>
          <a:xfrm>
            <a:off x="685799" y="4282919"/>
            <a:ext cx="2502362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28" name="PlaceHolder 6"/>
          <p:cNvSpPr/>
          <p:nvPr/>
        </p:nvSpPr>
        <p:spPr>
          <a:xfrm>
            <a:off x="3313800" y="42829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29" name="PlaceHolder 7"/>
          <p:cNvSpPr>
            <a:spLocks noGrp="1"/>
          </p:cNvSpPr>
          <p:nvPr>
            <p:ph type="body" sz="quarter" idx="21"/>
          </p:nvPr>
        </p:nvSpPr>
        <p:spPr>
          <a:xfrm>
            <a:off x="5941440" y="4282919"/>
            <a:ext cx="2502361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10" descr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148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157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16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7" name="PlaceHolder 3"/>
          <p:cNvSpPr>
            <a:spLocks noGrp="1"/>
          </p:cNvSpPr>
          <p:nvPr>
            <p:ph type="body" sz="half" idx="21"/>
          </p:nvPr>
        </p:nvSpPr>
        <p:spPr>
          <a:xfrm>
            <a:off x="4668480" y="2133719"/>
            <a:ext cx="3792601" cy="411444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1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0" descr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Picture 6" descr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280" y="214200"/>
            <a:ext cx="1638001" cy="5713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Picture 7" descr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59" y="285839"/>
            <a:ext cx="1652401" cy="499682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838080"/>
            <a:ext cx="7772041" cy="529776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19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PlaceHolder 3"/>
          <p:cNvSpPr/>
          <p:nvPr/>
        </p:nvSpPr>
        <p:spPr>
          <a:xfrm>
            <a:off x="4668480" y="2133719"/>
            <a:ext cx="3792601" cy="41144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194" name="PlaceHolder 4"/>
          <p:cNvSpPr>
            <a:spLocks noGrp="1"/>
          </p:cNvSpPr>
          <p:nvPr>
            <p:ph type="body" sz="quarter" idx="21"/>
          </p:nvPr>
        </p:nvSpPr>
        <p:spPr>
          <a:xfrm>
            <a:off x="685800" y="4282919"/>
            <a:ext cx="3792600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1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0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4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05" name="PlaceHolder 4"/>
          <p:cNvSpPr>
            <a:spLocks noGrp="1"/>
          </p:cNvSpPr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2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5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16" name="PlaceHolder 4"/>
          <p:cNvSpPr>
            <a:spLocks noGrp="1"/>
          </p:cNvSpPr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2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2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777204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6" name="PlaceHolder 3"/>
          <p:cNvSpPr>
            <a:spLocks noGrp="1"/>
          </p:cNvSpPr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2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37" name="PlaceHolder 4"/>
          <p:cNvSpPr/>
          <p:nvPr/>
        </p:nvSpPr>
        <p:spPr>
          <a:xfrm>
            <a:off x="685800" y="4282919"/>
            <a:ext cx="3792600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38" name="PlaceHolder 5"/>
          <p:cNvSpPr>
            <a:spLocks noGrp="1"/>
          </p:cNvSpPr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4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250236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8" name="PlaceHolder 3"/>
          <p:cNvSpPr/>
          <p:nvPr/>
        </p:nvSpPr>
        <p:spPr>
          <a:xfrm>
            <a:off x="331380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49" name="PlaceHolder 4"/>
          <p:cNvSpPr/>
          <p:nvPr/>
        </p:nvSpPr>
        <p:spPr>
          <a:xfrm>
            <a:off x="594144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0" name="PlaceHolder 5"/>
          <p:cNvSpPr/>
          <p:nvPr/>
        </p:nvSpPr>
        <p:spPr>
          <a:xfrm>
            <a:off x="685799" y="4282919"/>
            <a:ext cx="2502362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1" name="PlaceHolder 6"/>
          <p:cNvSpPr/>
          <p:nvPr/>
        </p:nvSpPr>
        <p:spPr>
          <a:xfrm>
            <a:off x="3313800" y="42829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2" name="PlaceHolder 7"/>
          <p:cNvSpPr>
            <a:spLocks noGrp="1"/>
          </p:cNvSpPr>
          <p:nvPr>
            <p:ph type="body" sz="quarter" idx="21"/>
          </p:nvPr>
        </p:nvSpPr>
        <p:spPr>
          <a:xfrm>
            <a:off x="5941440" y="4282919"/>
            <a:ext cx="250236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2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Picture 10" descr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71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8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8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0" name="PlaceHolder 3"/>
          <p:cNvSpPr>
            <a:spLocks noGrp="1"/>
          </p:cNvSpPr>
          <p:nvPr>
            <p:ph type="body" sz="half" idx="21"/>
          </p:nvPr>
        </p:nvSpPr>
        <p:spPr>
          <a:xfrm>
            <a:off x="4668480" y="2133719"/>
            <a:ext cx="3792601" cy="411444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2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838080"/>
            <a:ext cx="7772041" cy="529776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1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6" name="PlaceHolder 3"/>
          <p:cNvSpPr/>
          <p:nvPr/>
        </p:nvSpPr>
        <p:spPr>
          <a:xfrm>
            <a:off x="4668480" y="2133719"/>
            <a:ext cx="3792601" cy="41144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17" name="PlaceHolder 4"/>
          <p:cNvSpPr>
            <a:spLocks noGrp="1"/>
          </p:cNvSpPr>
          <p:nvPr>
            <p:ph type="body" sz="quarter" idx="21"/>
          </p:nvPr>
        </p:nvSpPr>
        <p:spPr>
          <a:xfrm>
            <a:off x="685800" y="4282919"/>
            <a:ext cx="3792600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28" name="PlaceHolder 4"/>
          <p:cNvSpPr>
            <a:spLocks noGrp="1"/>
          </p:cNvSpPr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3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3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8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39" name="PlaceHolder 4"/>
          <p:cNvSpPr>
            <a:spLocks noGrp="1"/>
          </p:cNvSpPr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3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4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777204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9" name="PlaceHolder 3"/>
          <p:cNvSpPr>
            <a:spLocks noGrp="1"/>
          </p:cNvSpPr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3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5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9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60" name="PlaceHolder 4"/>
          <p:cNvSpPr/>
          <p:nvPr/>
        </p:nvSpPr>
        <p:spPr>
          <a:xfrm>
            <a:off x="685800" y="4282919"/>
            <a:ext cx="3792600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61" name="PlaceHolder 5"/>
          <p:cNvSpPr>
            <a:spLocks noGrp="1"/>
          </p:cNvSpPr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3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250236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1" name="PlaceHolder 3"/>
          <p:cNvSpPr/>
          <p:nvPr/>
        </p:nvSpPr>
        <p:spPr>
          <a:xfrm>
            <a:off x="331380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2" name="PlaceHolder 4"/>
          <p:cNvSpPr/>
          <p:nvPr/>
        </p:nvSpPr>
        <p:spPr>
          <a:xfrm>
            <a:off x="594144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3" name="PlaceHolder 5"/>
          <p:cNvSpPr/>
          <p:nvPr/>
        </p:nvSpPr>
        <p:spPr>
          <a:xfrm>
            <a:off x="685799" y="4282919"/>
            <a:ext cx="2502362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4" name="PlaceHolder 6"/>
          <p:cNvSpPr/>
          <p:nvPr/>
        </p:nvSpPr>
        <p:spPr>
          <a:xfrm>
            <a:off x="3313800" y="42829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5" name="PlaceHolder 7"/>
          <p:cNvSpPr>
            <a:spLocks noGrp="1"/>
          </p:cNvSpPr>
          <p:nvPr>
            <p:ph type="body" sz="quarter" idx="21"/>
          </p:nvPr>
        </p:nvSpPr>
        <p:spPr>
          <a:xfrm>
            <a:off x="5941440" y="4282919"/>
            <a:ext cx="250236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z="2800" spc="0"/>
            </a:pPr>
            <a:endParaRPr/>
          </a:p>
        </p:txBody>
      </p:sp>
      <p:sp>
        <p:nvSpPr>
          <p:cNvPr id="3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9E9F8-F566-26DB-DEB5-7454BF1DA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70FB9-610C-6F74-DECC-A842A2C50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4B208-1794-76EE-AD3F-15A9108B1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031D7-423D-ADAE-A5D1-2154E7BE8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7B35D-274B-CB7C-D04E-B9CA38566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64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22C2-EC8F-0014-8FC1-0CEF3B81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4835"/>
            <a:ext cx="8229600" cy="15081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0E02C6-FD88-B89A-7AF7-31A0EA98E6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35749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3E31C-ECC4-842C-6F07-8D86AE66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DB2C7-78EE-2001-70C7-87A32AEFA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A25FB-5D82-8EA3-B7AD-58490E9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892E1-3E46-0A3D-B7C1-D594F021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5764E-6922-7CA1-C36A-F2D1A496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336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4ADBE-53F4-28D5-B01D-396ABDBA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AB94C-3D95-6887-F047-6877EF1A8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A0FFE-9824-8FEA-C2A2-2791AF7DC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3D8C5-7896-220E-BB33-49C23A10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B96F2-A663-967F-AF2A-741DDE37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2573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031D-24B6-706E-44B8-4564D36E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2BE8-9FE8-33E6-A34E-23C294BC6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9324B-0CF3-ECE4-CFEB-B3EF6EFCB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F6584-A5DB-4F1E-A824-D5ABA890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1A739-38F5-A479-BF4C-6FF26381A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276A0-A5E7-1128-6D9F-BFE754F4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021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DDEEB-22FD-E1D9-E6DA-B5D472167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7C2E3-A809-B5CF-9F02-303DEB2A4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F19E7-7466-8902-B0E7-2941D68D2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FCE60F-890B-BFE8-8A74-24F8B8514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11319-1D21-995F-FC40-8A6159518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9EC2B3-CE43-AB5C-F99B-A0A5F628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24F4B8-1A5E-00C5-A8EF-0ECB230A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D3347C-3EAC-B113-9136-44B02230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007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3946-F2FF-E2CF-4FDB-97BD6C3F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D20C3F-C7DB-8E68-09AF-E717BF4CB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3ADFE-9F3E-F4AA-A9E8-E610BB2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FC4CAB-3F11-209D-BF33-11CD3598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6399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6E3134-DF2F-9B0D-6246-BC99560B6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CC5AA-CD40-7B48-3390-0B61D6FE1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89214-6AE9-489C-5DD1-C76A531F7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284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9D199-99A7-EC43-D98D-A7F5ED7A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F32D5-4FD2-3EFF-3CE1-42C000D7A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77755-3420-16B5-C29E-FBEDA253C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3CFBC-D32E-06EE-1C4F-141FEC3A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92EAB-B8E3-E41C-9EDA-300F4343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74866-2329-5CBA-DF7F-E587E009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129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F74DB-EF6E-785F-79F4-BCC4ADFC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BBFCA-C0C3-8C11-2B67-6DD42C92D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E909C-C880-D6BC-EF30-1F83D5E2E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B9513-11A6-006C-7A69-6B449F8D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B7F8F-0185-53E2-4808-3E0717DE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E9AC3-1618-9538-A2FA-93C92A08A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2494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E1F7-DC0E-F86D-5477-A01BBCC3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0D0C0-7730-6F3A-27A1-0B686EA3A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9BBD3-0CAF-E205-138B-76382F3C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BD529-558D-1A71-FEA1-A37E24F5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518CB-BA1E-AFEB-A496-7E7819FF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9527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515E4F-6DCB-89CD-8B40-AE9F05D0C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DFB0E-F5B7-9C54-194E-1E1222D73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E5E59-A378-62D9-32FD-C39D2323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E3464-989A-E938-42BC-B0BB60AB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5E9F-BE34-B5CB-8DD4-2DF89E51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F74BD-97F4-A9BE-E5E4-ED7A08B76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71596"/>
            <a:ext cx="8229600" cy="1508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3C9D0D-2F3C-7CEE-A7FD-C2216E9C65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10238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B5E50-7189-A5E7-B360-0CEBD55F5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0E126-8F30-2EAB-4EC9-B7BC239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FC438-A4D6-A84C-9A8D-377E73B6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28B5E-37CD-B24A-5515-59C575BA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B4414-9173-BA63-44C4-81CB57ACB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270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6174-CC8D-17F2-0CCA-72B5E4CF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714CC-D67D-B295-CB67-7D3C2D494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324B2-40BA-C5C2-B3CC-37406A39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065B2-89C3-3517-6ADF-BE5F6D4B9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C379B-285E-AE0A-488A-13663187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3033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E013E-5932-B4E5-4CFE-75F28E344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AA3E1-A326-FCCC-DBE1-0833B86D7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86A9B-9D42-5433-C663-100B9A2C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A3DC5-16FF-D5A0-FEA3-F29D7008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FEB74-C39A-C0B4-1AB8-D10F83D5D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174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9662-80B4-AF52-4FC0-852E0CC36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AFF73-C544-AD76-69C5-C3F755518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C17AE-9AC2-DA7C-954D-ACBA97699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A25AD-48F5-3A44-C01C-54C77269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0E106-3801-EB8A-619B-9CA98B67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0D5D0-9A9C-1EBC-B96A-0337053A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55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25E3F-2F45-0994-808B-603DE275E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F6CE8-7734-C474-74AD-4AFE65BDF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37A7D-0045-107C-161C-2D3F8796F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9DE34-3EF4-1AC8-9A58-E7D325775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BEC79C-A90C-FB7D-41C9-9B0D1099F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26EED3-6124-3CDA-9358-CAA8EB70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DE551-BC98-2B0C-FE86-08AE0B6F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09966-A964-3E76-B139-2C42DD54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498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3D2A9-3CE4-616A-B3C0-E906ADB9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37AE18-5E3B-B318-EA3B-8A78085F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E7C6F-893A-EC80-97A3-7FCFD0CA8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169AB-9211-CA68-1F87-C94630D41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8649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2F7D53-6876-0748-9137-49AAA1CF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34B314-BC48-CA9A-A666-67FC75125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57DB62-3E69-62DC-59C8-0F67A283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12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3686-7271-3C19-0CC1-058A27F39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096E1-1070-2795-08D1-BBE179A8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00375-D133-3948-D586-7AFE57713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BF92F-A49B-F77E-58A7-40EE559C9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1BD28-32A8-F5DF-4180-443A0743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A337A-7544-4ECE-A8AF-0A66B7EE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793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34673-19CE-C363-8EF0-283DDFEA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338F95-AE18-615B-05C0-E403355D8E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4F67D-8093-87F0-6AD7-D92F93F6A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F586C-9098-1EC3-668E-A10A41E65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E17FC-0214-A182-E572-013CAB8F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448A0-4FCC-8DCD-537C-492B46763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8048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4CBCE-8202-9211-B2D1-B7EF9F1AD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0FE55-5245-0C8F-52CB-A4AF95EF5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56292-0B11-8510-DCB6-CA27F374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ACCE6-B56A-3A75-3191-EA18468D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A1D3C-2CA1-6787-F747-CE0BFAA5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96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 sz="half" idx="21"/>
          </p:nvPr>
        </p:nvSpPr>
        <p:spPr>
          <a:xfrm>
            <a:off x="4668480" y="2133719"/>
            <a:ext cx="3792601" cy="41144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657CF9-F397-438C-0584-1BB91FA0C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C3300-306B-B9B9-2CAF-996644EF9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9FD3B-CD35-8773-407A-FEB8F20B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609E8-9A01-CFAC-3EF4-F9403BA5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8978F-D895-0F7C-6332-5374676D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9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838080"/>
            <a:ext cx="7772041" cy="5297761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Text"/>
          <p:cNvSpPr txBox="1">
            <a:spLocks noGrp="1"/>
          </p:cNvSpPr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6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PlaceHolder 3"/>
          <p:cNvSpPr/>
          <p:nvPr/>
        </p:nvSpPr>
        <p:spPr>
          <a:xfrm>
            <a:off x="4668480" y="2133719"/>
            <a:ext cx="3792601" cy="41144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 sz="quarter" idx="21"/>
          </p:nvPr>
        </p:nvSpPr>
        <p:spPr>
          <a:xfrm>
            <a:off x="685800" y="4282919"/>
            <a:ext cx="3792600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Picture 10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457200" y="1345964"/>
            <a:ext cx="8229600" cy="571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rPr dirty="0"/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477729"/>
            <a:ext cx="8110081" cy="3259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CD3CDC1-D325-2FAC-0E18-5C66140FCA9C}"/>
              </a:ext>
            </a:extLst>
          </p:cNvPr>
          <p:cNvPicPr>
            <a:picLocks noChangeAspect="1"/>
          </p:cNvPicPr>
          <p:nvPr userDrawn="1"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11" name="Picture 10" descr="A blue circle with white text&#10;&#10;Description automatically generated">
            <a:extLst>
              <a:ext uri="{FF2B5EF4-FFF2-40B4-BE49-F238E27FC236}">
                <a16:creationId xmlns:a16="http://schemas.microsoft.com/office/drawing/2014/main" id="{0234B308-9606-FDA0-E066-9FFCFCD860E7}"/>
              </a:ext>
            </a:extLst>
          </p:cNvPr>
          <p:cNvPicPr>
            <a:picLocks noChangeAspect="1"/>
          </p:cNvPicPr>
          <p:nvPr userDrawn="1"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85" r:id="rId4"/>
    <p:sldLayoutId id="2147483686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2" r:id="rId36"/>
    <p:sldLayoutId id="2147483683" r:id="rId37"/>
    <p:sldLayoutId id="2147483684" r:id="rId38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971999" marR="0" indent="-431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Tx/>
        <a:buChar char="−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468799" marR="0" indent="-4608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857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Tx/>
        <a:buChar char="−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89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721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153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06800" marR="0" indent="-4064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64000" marR="0" indent="-4064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3200" b="0" i="0" u="none" strike="noStrike" cap="none" spc="-1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8E73AA-30EF-C01A-CE3B-C5E31201D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3348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8A3B0-177C-50C3-3439-844ACA7E7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428999"/>
            <a:ext cx="7886700" cy="274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9FE19-A66F-4D87-A059-167E71D80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EF99-B91B-42A4-A591-F653796967E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2AF0C-2FE3-E132-9BF4-664CF2849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0E3DA-9FFA-5A58-CC77-F15BB74D6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D3905-3A72-4668-BE92-7F1BB27EF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16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B47C0D-CC64-C6BF-2063-A2543D8F2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7789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2660-441B-BCCD-751B-01A8B3475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082851"/>
            <a:ext cx="7886700" cy="3094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07DBE-C39C-3910-230B-9BB7472D1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28B5-3C81-4846-9A48-B3BDC08D8C14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DE469-8C93-BF6A-AB79-6A9E7CA3C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56789-7E03-F802-E71E-A0522B399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5E606-7A8D-4B9A-83A8-1DC8CBF8528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6CD0A7-5917-5EFB-30E4-FDBE214EA72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026" y="338408"/>
            <a:ext cx="2057400" cy="1060103"/>
          </a:xfrm>
          <a:prstGeom prst="rect">
            <a:avLst/>
          </a:prstGeom>
        </p:spPr>
      </p:pic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25F3BA4-A1F0-C29F-681D-78AB58B43FA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505005"/>
            <a:ext cx="2527505" cy="64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TextShape 1"/>
          <p:cNvSpPr txBox="1"/>
          <p:nvPr/>
        </p:nvSpPr>
        <p:spPr>
          <a:xfrm>
            <a:off x="685800" y="1062989"/>
            <a:ext cx="7772041" cy="10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lnSpcReduction="1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defRPr sz="4400" spc="-1"/>
            </a:pPr>
            <a:r>
              <a:rPr lang="en-US" sz="4100" b="0" i="0" u="none" strike="noStrike" cap="none" spc="-1" baseline="0" dirty="0">
                <a:uFillTx/>
                <a:latin typeface="+mj-lt"/>
                <a:ea typeface="+mj-ea"/>
                <a:cs typeface="+mj-cs"/>
                <a:sym typeface="Arial"/>
              </a:rPr>
              <a:t>Annual General Meeting</a:t>
            </a:r>
            <a:br>
              <a:rPr lang="en-US" sz="4100" b="0" i="0" u="none" strike="noStrike" cap="none" spc="-1" baseline="0" dirty="0">
                <a:uFillTx/>
                <a:latin typeface="+mj-lt"/>
                <a:ea typeface="+mj-ea"/>
                <a:cs typeface="+mj-cs"/>
                <a:sym typeface="Arial"/>
              </a:rPr>
            </a:br>
            <a:r>
              <a:rPr lang="en-US" sz="4100" spc="-1" dirty="0"/>
              <a:t>4</a:t>
            </a:r>
            <a:r>
              <a:rPr lang="en-US" sz="4100" b="0" i="0" u="none" strike="noStrike" cap="none" spc="-1" baseline="0" dirty="0">
                <a:uFillTx/>
                <a:latin typeface="+mj-lt"/>
                <a:ea typeface="+mj-ea"/>
                <a:cs typeface="+mj-cs"/>
                <a:sym typeface="Arial"/>
              </a:rPr>
              <a:t>th March 2024</a:t>
            </a:r>
          </a:p>
        </p:txBody>
      </p:sp>
      <p:sp>
        <p:nvSpPr>
          <p:cNvPr id="386" name="TextShape 2"/>
          <p:cNvSpPr txBox="1"/>
          <p:nvPr/>
        </p:nvSpPr>
        <p:spPr>
          <a:xfrm>
            <a:off x="685800" y="2388869"/>
            <a:ext cx="7772041" cy="3859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108000" algn="ctr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defRPr sz="3200" spc="-1"/>
            </a:pPr>
            <a:r>
              <a:rPr lang="en-US" sz="4800" b="1" spc="-1" dirty="0">
                <a:solidFill>
                  <a:schemeClr val="accent6"/>
                </a:solidFill>
              </a:rPr>
              <a:t>‘</a:t>
            </a:r>
            <a:r>
              <a:rPr lang="en-US" sz="4800" b="1" spc="-1" dirty="0" err="1">
                <a:solidFill>
                  <a:schemeClr val="accent6"/>
                </a:solidFill>
              </a:rPr>
              <a:t>OptomHelp</a:t>
            </a:r>
            <a:r>
              <a:rPr lang="en-US" sz="4800" b="1" spc="-1" dirty="0">
                <a:solidFill>
                  <a:schemeClr val="accent6"/>
                </a:solidFill>
              </a:rPr>
              <a:t>’</a:t>
            </a:r>
            <a:endParaRPr lang="en-US" sz="4800" spc="-1" dirty="0">
              <a:solidFill>
                <a:schemeClr val="accent6"/>
              </a:solidFill>
            </a:endParaRPr>
          </a:p>
          <a:p>
            <a:pPr marL="108000" algn="ctr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defRPr sz="3200" spc="-1"/>
            </a:pPr>
            <a:r>
              <a:rPr lang="en-US" sz="3200" spc="-1" dirty="0"/>
              <a:t>The Benevolent Fund of</a:t>
            </a:r>
          </a:p>
          <a:p>
            <a:pPr marL="108000" algn="ctr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defRPr sz="3200" spc="-1"/>
            </a:pPr>
            <a:r>
              <a:rPr lang="en-US" sz="3200" spc="-1" dirty="0"/>
              <a:t>the College of Optometrists </a:t>
            </a:r>
          </a:p>
          <a:p>
            <a:pPr marL="108000" algn="ctr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defRPr sz="3200" spc="-1"/>
            </a:pPr>
            <a:r>
              <a:rPr lang="en-US" sz="3200" spc="-1" dirty="0"/>
              <a:t>&amp; Association of Optometrists</a:t>
            </a:r>
          </a:p>
          <a:p>
            <a:pPr marL="108000" algn="ctr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defRPr sz="2800" spc="-1"/>
            </a:pPr>
            <a:r>
              <a:rPr lang="en-US" sz="3200" spc="-1" dirty="0"/>
              <a:t>Year ending 30th September 2023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51CB7-0E26-9DBC-2F2B-B8BDE2E833E0}"/>
              </a:ext>
            </a:extLst>
          </p:cNvPr>
          <p:cNvSpPr txBox="1"/>
          <p:nvPr/>
        </p:nvSpPr>
        <p:spPr>
          <a:xfrm>
            <a:off x="902970" y="834390"/>
            <a:ext cx="7338060" cy="60324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400" dirty="0"/>
              <a:t>Challenges:</a:t>
            </a:r>
            <a:endParaRPr lang="en-US" sz="2000" dirty="0"/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Unknown ‘real world’ demand as awareness of the fund increases.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Reliance on trustees to perform interviews, assess sometimes very complex situations and offer recommendations.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Impact on trustees – time commitment, resilience.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Minimal staffing ‘resource’.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Potential trustee legal liability.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Widening scope of assistance to undergraduates.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Trustee commitment to day to day operational issues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400" dirty="0"/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583217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5A5098-223B-A08E-B072-A6933799C954}"/>
              </a:ext>
            </a:extLst>
          </p:cNvPr>
          <p:cNvSpPr txBox="1"/>
          <p:nvPr/>
        </p:nvSpPr>
        <p:spPr>
          <a:xfrm>
            <a:off x="1577340" y="502920"/>
            <a:ext cx="6537960" cy="5109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Solutions:</a:t>
            </a:r>
          </a:p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Consider professional assessment of applications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‘Incorporation’ of charity to protect trustees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Increase administration  by employing an assistant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Liaison with peer professional funds to understand undergraduate demand and needs.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Reduce operational burden on trustees by increasing remunerated human </a:t>
            </a:r>
            <a:r>
              <a:rPr lang="en-US" sz="2400" dirty="0"/>
              <a:t>resource.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851993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extShape 1"/>
          <p:cNvSpPr txBox="1"/>
          <p:nvPr/>
        </p:nvSpPr>
        <p:spPr>
          <a:xfrm>
            <a:off x="731519" y="1104458"/>
            <a:ext cx="7680602" cy="609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3600" spc="-1"/>
            </a:lvl1pPr>
          </a:lstStyle>
          <a:p>
            <a:r>
              <a:t>Report and Financial Statement</a:t>
            </a:r>
          </a:p>
        </p:txBody>
      </p:sp>
      <p:sp>
        <p:nvSpPr>
          <p:cNvPr id="413" name="TextShape 2"/>
          <p:cNvSpPr txBox="1"/>
          <p:nvPr/>
        </p:nvSpPr>
        <p:spPr>
          <a:xfrm>
            <a:off x="731519" y="2857319"/>
            <a:ext cx="7680602" cy="2118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700"/>
              </a:spcBef>
              <a:defRPr sz="4000" spc="-1"/>
            </a:pPr>
            <a:r>
              <a:rPr dirty="0"/>
              <a:t>Available </a:t>
            </a:r>
            <a:r>
              <a:rPr lang="en-GB" dirty="0"/>
              <a:t>on the </a:t>
            </a:r>
          </a:p>
          <a:p>
            <a:pPr algn="ctr">
              <a:spcBef>
                <a:spcPts val="700"/>
              </a:spcBef>
              <a:defRPr sz="4000" spc="-1"/>
            </a:pPr>
            <a:r>
              <a:rPr lang="en-GB"/>
              <a:t>Charities Commission </a:t>
            </a:r>
          </a:p>
          <a:p>
            <a:pPr algn="ctr">
              <a:spcBef>
                <a:spcPts val="700"/>
              </a:spcBef>
              <a:defRPr sz="4000" spc="-1"/>
            </a:pPr>
            <a:r>
              <a:rPr lang="en-GB"/>
              <a:t>website </a:t>
            </a:r>
            <a:endParaRPr dirty="0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46B19D2-47AC-DDBB-CC37-C5BB4AE72F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B7BD8F3B-3550-3126-7F42-F7D1F360C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TextShape 1"/>
          <p:cNvSpPr txBox="1"/>
          <p:nvPr/>
        </p:nvSpPr>
        <p:spPr>
          <a:xfrm>
            <a:off x="731519" y="1024680"/>
            <a:ext cx="7680602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rPr lang="en-GB" dirty="0"/>
              <a:t>Key f</a:t>
            </a:r>
            <a:r>
              <a:rPr dirty="0" err="1"/>
              <a:t>inancial</a:t>
            </a:r>
            <a:r>
              <a:rPr lang="en-GB" dirty="0"/>
              <a:t> data:</a:t>
            </a:r>
            <a:endParaRPr dirty="0"/>
          </a:p>
        </p:txBody>
      </p:sp>
      <p:sp>
        <p:nvSpPr>
          <p:cNvPr id="410" name="TextShape 2"/>
          <p:cNvSpPr txBox="1"/>
          <p:nvPr/>
        </p:nvSpPr>
        <p:spPr>
          <a:xfrm>
            <a:off x="630783" y="1793223"/>
            <a:ext cx="7680601" cy="4286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rPr dirty="0">
                <a:solidFill>
                  <a:schemeClr val="tx1"/>
                </a:solidFill>
              </a:rPr>
              <a:t>‘</a:t>
            </a:r>
            <a:r>
              <a:rPr sz="1600" dirty="0">
                <a:solidFill>
                  <a:schemeClr val="tx1"/>
                </a:solidFill>
              </a:rPr>
              <a:t>Going concern’ status – secure / not threatened 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Grants paid during the year- </a:t>
            </a:r>
            <a:r>
              <a:rPr lang="en-GB" b="1" dirty="0">
                <a:solidFill>
                  <a:schemeClr val="accent6"/>
                </a:solidFill>
              </a:rPr>
              <a:t>£25.3K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dirty="0">
                <a:solidFill>
                  <a:schemeClr val="tx1"/>
                </a:solidFill>
              </a:rPr>
              <a:t>£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1.5K 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Subscription based donations from College members, AOP members and donations from individuals-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accent6"/>
                </a:solidFill>
              </a:rPr>
              <a:t>£31.7K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dirty="0">
                <a:solidFill>
                  <a:schemeClr val="tx1"/>
                </a:solidFill>
              </a:rPr>
              <a:t>£50.</a:t>
            </a:r>
            <a:r>
              <a:rPr lang="en-GB" dirty="0">
                <a:solidFill>
                  <a:schemeClr val="tx1"/>
                </a:solidFill>
              </a:rPr>
              <a:t>6</a:t>
            </a:r>
            <a:r>
              <a:rPr dirty="0">
                <a:solidFill>
                  <a:schemeClr val="tx1"/>
                </a:solidFill>
              </a:rPr>
              <a:t>K 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>
                <a:solidFill>
                  <a:srgbClr val="C9211E"/>
                </a:solidFill>
              </a:defRPr>
            </a:pPr>
            <a:r>
              <a:rPr dirty="0">
                <a:solidFill>
                  <a:schemeClr val="tx1"/>
                </a:solidFill>
              </a:rPr>
              <a:t>Legacies </a:t>
            </a:r>
            <a:r>
              <a:rPr lang="en-GB" dirty="0">
                <a:solidFill>
                  <a:schemeClr val="tx1"/>
                </a:solidFill>
              </a:rPr>
              <a:t>–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accent6"/>
                </a:solidFill>
              </a:rPr>
              <a:t>£61.1K </a:t>
            </a:r>
            <a:r>
              <a:rPr lang="en-GB" dirty="0">
                <a:solidFill>
                  <a:schemeClr val="tx1"/>
                </a:solidFill>
              </a:rPr>
              <a:t>(£24.8K in 2022)</a:t>
            </a:r>
            <a:endParaRPr dirty="0">
              <a:solidFill>
                <a:schemeClr val="tx1"/>
              </a:solidFill>
            </a:endParaRP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Investment income-  </a:t>
            </a:r>
            <a:r>
              <a:rPr lang="en-GB" b="1" dirty="0">
                <a:solidFill>
                  <a:schemeClr val="accent6"/>
                </a:solidFill>
              </a:rPr>
              <a:t>£83.3K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dirty="0">
                <a:solidFill>
                  <a:schemeClr val="tx1"/>
                </a:solidFill>
              </a:rPr>
              <a:t>£</a:t>
            </a:r>
            <a:r>
              <a:rPr lang="en-GB" dirty="0">
                <a:solidFill>
                  <a:schemeClr val="tx1"/>
                </a:solidFill>
              </a:rPr>
              <a:t>74.2</a:t>
            </a:r>
            <a:r>
              <a:rPr dirty="0">
                <a:solidFill>
                  <a:schemeClr val="tx1"/>
                </a:solidFill>
              </a:rPr>
              <a:t>K 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Investment Manager’s fees-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accent6"/>
                </a:solidFill>
              </a:rPr>
              <a:t>£1.6K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dirty="0">
                <a:solidFill>
                  <a:schemeClr val="tx1"/>
                </a:solidFill>
              </a:rPr>
              <a:t>£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.</a:t>
            </a:r>
            <a:r>
              <a:rPr lang="en-GB" dirty="0">
                <a:solidFill>
                  <a:schemeClr val="tx1"/>
                </a:solidFill>
              </a:rPr>
              <a:t>4</a:t>
            </a:r>
            <a:r>
              <a:rPr dirty="0">
                <a:solidFill>
                  <a:schemeClr val="tx1"/>
                </a:solidFill>
              </a:rPr>
              <a:t>K 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Administrative &amp; sundry costs-  </a:t>
            </a:r>
            <a:r>
              <a:rPr lang="en-GB" b="1" dirty="0">
                <a:solidFill>
                  <a:schemeClr val="accent6"/>
                </a:solidFill>
              </a:rPr>
              <a:t>£14.4K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dirty="0">
                <a:solidFill>
                  <a:schemeClr val="tx1"/>
                </a:solidFill>
              </a:rPr>
              <a:t>£</a:t>
            </a:r>
            <a:r>
              <a:rPr lang="en-GB" dirty="0">
                <a:solidFill>
                  <a:schemeClr val="tx1"/>
                </a:solidFill>
              </a:rPr>
              <a:t>15.4</a:t>
            </a:r>
            <a:r>
              <a:rPr dirty="0">
                <a:solidFill>
                  <a:schemeClr val="tx1"/>
                </a:solidFill>
              </a:rPr>
              <a:t>K 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Governance costs- Independent Examination </a:t>
            </a:r>
            <a:r>
              <a:rPr lang="en-GB" dirty="0">
                <a:solidFill>
                  <a:schemeClr val="tx1"/>
                </a:solidFill>
              </a:rPr>
              <a:t>- </a:t>
            </a:r>
            <a:r>
              <a:rPr lang="en-GB" b="1" dirty="0">
                <a:solidFill>
                  <a:schemeClr val="accent6"/>
                </a:solidFill>
              </a:rPr>
              <a:t>£4K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dirty="0">
                <a:solidFill>
                  <a:schemeClr val="tx1"/>
                </a:solidFill>
              </a:rPr>
              <a:t>£3.</a:t>
            </a:r>
            <a:r>
              <a:rPr lang="en-GB" dirty="0">
                <a:solidFill>
                  <a:schemeClr val="tx1"/>
                </a:solidFill>
              </a:rPr>
              <a:t>8</a:t>
            </a:r>
            <a:r>
              <a:rPr dirty="0">
                <a:solidFill>
                  <a:schemeClr val="tx1"/>
                </a:solidFill>
              </a:rPr>
              <a:t>K 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1600" spc="-1"/>
            </a:pPr>
            <a:r>
              <a:rPr dirty="0">
                <a:solidFill>
                  <a:schemeClr val="tx1"/>
                </a:solidFill>
              </a:rPr>
              <a:t>Funds </a:t>
            </a:r>
            <a:r>
              <a:rPr b="1" dirty="0">
                <a:solidFill>
                  <a:schemeClr val="accent6"/>
                </a:solidFill>
              </a:rPr>
              <a:t>£</a:t>
            </a:r>
            <a:r>
              <a:rPr lang="en-GB" b="1" dirty="0">
                <a:solidFill>
                  <a:schemeClr val="accent6"/>
                </a:solidFill>
              </a:rPr>
              <a:t>2,120</a:t>
            </a:r>
            <a:r>
              <a:rPr b="1" dirty="0">
                <a:solidFill>
                  <a:schemeClr val="accent6"/>
                </a:solidFill>
              </a:rPr>
              <a:t>K </a:t>
            </a:r>
            <a:r>
              <a:rPr dirty="0">
                <a:solidFill>
                  <a:schemeClr val="tx1"/>
                </a:solidFill>
              </a:rPr>
              <a:t>as at 30</a:t>
            </a:r>
            <a:r>
              <a:rPr baseline="30000" dirty="0">
                <a:solidFill>
                  <a:schemeClr val="tx1"/>
                </a:solidFill>
              </a:rPr>
              <a:t>th</a:t>
            </a:r>
            <a:r>
              <a:rPr dirty="0">
                <a:solidFill>
                  <a:schemeClr val="tx1"/>
                </a:solidFill>
              </a:rPr>
              <a:t> September 202</a:t>
            </a:r>
            <a:r>
              <a:rPr lang="en-GB" dirty="0">
                <a:solidFill>
                  <a:schemeClr val="tx1"/>
                </a:solidFill>
              </a:rPr>
              <a:t>3</a:t>
            </a:r>
            <a:r>
              <a:rPr dirty="0">
                <a:solidFill>
                  <a:schemeClr val="tx1"/>
                </a:solidFill>
              </a:rPr>
              <a:t> (</a:t>
            </a:r>
            <a:r>
              <a:rPr lang="en-GB" dirty="0">
                <a:solidFill>
                  <a:schemeClr val="tx1"/>
                </a:solidFill>
              </a:rPr>
              <a:t>£2,031K </a:t>
            </a:r>
            <a:r>
              <a:rPr dirty="0">
                <a:solidFill>
                  <a:schemeClr val="tx1"/>
                </a:solidFill>
              </a:rPr>
              <a:t>in 202</a:t>
            </a:r>
            <a:r>
              <a:rPr lang="en-GB" dirty="0">
                <a:solidFill>
                  <a:schemeClr val="tx1"/>
                </a:solidFill>
              </a:rPr>
              <a:t>2</a:t>
            </a:r>
            <a:r>
              <a:rPr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D0D045C-1EF0-7AE5-15B2-CA4B5E0BD4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7042063F-ECED-23B0-3256-F2139F5E24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extShape 1"/>
          <p:cNvSpPr txBox="1"/>
          <p:nvPr/>
        </p:nvSpPr>
        <p:spPr>
          <a:xfrm>
            <a:off x="801359" y="1096409"/>
            <a:ext cx="7680602" cy="1217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4000" spc="-1"/>
            </a:pPr>
            <a:r>
              <a:t>Raising awareness of the fund:</a:t>
            </a:r>
            <a:br/>
            <a:endParaRPr/>
          </a:p>
        </p:txBody>
      </p:sp>
      <p:sp>
        <p:nvSpPr>
          <p:cNvPr id="416" name="TextShape 2"/>
          <p:cNvSpPr txBox="1"/>
          <p:nvPr/>
        </p:nvSpPr>
        <p:spPr>
          <a:xfrm>
            <a:off x="731519" y="1556639"/>
            <a:ext cx="7680602" cy="4165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 sz="3200" spc="-1"/>
            </a:pPr>
            <a:endParaRPr dirty="0"/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The fund suffers from lack of profile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 A significant proportion of the profession does not know it exists.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Recommendations typically arrive via </a:t>
            </a:r>
            <a:r>
              <a:rPr lang="en-GB" dirty="0"/>
              <a:t>AOP peer support line and </a:t>
            </a:r>
            <a:r>
              <a:rPr dirty="0"/>
              <a:t>third parties</a:t>
            </a:r>
            <a:r>
              <a:rPr lang="en-GB" dirty="0"/>
              <a:t>, </a:t>
            </a:r>
            <a:endParaRPr dirty="0"/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Applicants frequently do not establish contact soon enough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The sooner the fund can help – the more likely a good outcome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8A71B30-EED6-D361-14FA-0010B61DB9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311AA1B1-EF4D-4BE3-E77D-222F6C880A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TextShape 1"/>
          <p:cNvSpPr txBox="1"/>
          <p:nvPr/>
        </p:nvSpPr>
        <p:spPr>
          <a:xfrm>
            <a:off x="731519" y="1024680"/>
            <a:ext cx="7680602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rPr lang="en-GB" dirty="0"/>
              <a:t>Ongoing Profile development</a:t>
            </a:r>
            <a:r>
              <a:rPr dirty="0"/>
              <a:t>:</a:t>
            </a:r>
          </a:p>
        </p:txBody>
      </p:sp>
      <p:sp>
        <p:nvSpPr>
          <p:cNvPr id="422" name="TextShape 2"/>
          <p:cNvSpPr txBox="1"/>
          <p:nvPr/>
        </p:nvSpPr>
        <p:spPr>
          <a:xfrm>
            <a:off x="731519" y="2133719"/>
            <a:ext cx="7680602" cy="4416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b="1" dirty="0" err="1">
                <a:solidFill>
                  <a:schemeClr val="accent6"/>
                </a:solidFill>
              </a:rPr>
              <a:t>OptomHelp</a:t>
            </a:r>
            <a:r>
              <a:rPr lang="en-GB" dirty="0"/>
              <a:t> is the new ‘</a:t>
            </a:r>
            <a:r>
              <a:rPr lang="en-GB" i="1" dirty="0"/>
              <a:t>working title’</a:t>
            </a:r>
            <a:endParaRPr i="1" dirty="0"/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dirty="0"/>
              <a:t>Website </a:t>
            </a:r>
            <a:r>
              <a:rPr lang="en-GB" dirty="0"/>
              <a:t>redesign (funded by sponsor)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dirty="0" err="1"/>
              <a:t>Publicise</a:t>
            </a:r>
            <a:r>
              <a:rPr dirty="0"/>
              <a:t> amongst all major employers </a:t>
            </a:r>
            <a:r>
              <a:rPr lang="en-GB" dirty="0"/>
              <a:t>(Hakim Group and </a:t>
            </a:r>
            <a:r>
              <a:rPr dirty="0" err="1"/>
              <a:t>Specsavers</a:t>
            </a:r>
            <a:r>
              <a:rPr dirty="0"/>
              <a:t> </a:t>
            </a:r>
            <a:r>
              <a:rPr lang="en-GB" dirty="0"/>
              <a:t>already </a:t>
            </a:r>
            <a:r>
              <a:rPr dirty="0"/>
              <a:t>pleased to co-operate</a:t>
            </a:r>
            <a:r>
              <a:rPr lang="en-GB" dirty="0"/>
              <a:t>)</a:t>
            </a:r>
            <a:r>
              <a:rPr dirty="0"/>
              <a:t>. </a:t>
            </a:r>
            <a:endParaRPr lang="en-GB" dirty="0"/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dirty="0"/>
              <a:t>GOC is now publicising the fund.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dirty="0"/>
              <a:t>Increased contact with undergraduates</a:t>
            </a:r>
            <a:endParaRPr dirty="0"/>
          </a:p>
          <a:p>
            <a:pPr>
              <a:spcBef>
                <a:spcPts val="600"/>
              </a:spcBef>
              <a:defRPr sz="3200" spc="-1"/>
            </a:pPr>
            <a:endParaRPr dirty="0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6238084-BA87-A69B-D460-ADB346E7FB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68F272EE-7A0A-03F3-D154-91A2D972BC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t>The objective:</a:t>
            </a:r>
          </a:p>
        </p:txBody>
      </p:sp>
      <p:sp>
        <p:nvSpPr>
          <p:cNvPr id="419" name="TextShape 2"/>
          <p:cNvSpPr txBox="1"/>
          <p:nvPr/>
        </p:nvSpPr>
        <p:spPr>
          <a:xfrm>
            <a:off x="731519" y="2133719"/>
            <a:ext cx="7680602" cy="436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800"/>
              </a:spcBef>
              <a:defRPr sz="4400" spc="-1"/>
            </a:pPr>
            <a:r>
              <a:t>ensure every member of </a:t>
            </a:r>
          </a:p>
          <a:p>
            <a:pPr algn="ctr">
              <a:spcBef>
                <a:spcPts val="800"/>
              </a:spcBef>
              <a:defRPr sz="4400" spc="-1"/>
            </a:pPr>
            <a:r>
              <a:t>‘the optometry family’ </a:t>
            </a:r>
          </a:p>
          <a:p>
            <a:pPr algn="ctr">
              <a:spcBef>
                <a:spcPts val="800"/>
              </a:spcBef>
              <a:defRPr sz="4400" spc="-1"/>
            </a:pPr>
            <a:r>
              <a:t>knows about </a:t>
            </a:r>
          </a:p>
          <a:p>
            <a:pPr algn="ctr">
              <a:spcBef>
                <a:spcPts val="800"/>
              </a:spcBef>
              <a:defRPr sz="4400" spc="-1"/>
            </a:pPr>
            <a:r>
              <a:t>the fund</a:t>
            </a:r>
          </a:p>
          <a:p>
            <a:pPr algn="ctr">
              <a:spcBef>
                <a:spcPts val="800"/>
              </a:spcBef>
              <a:defRPr sz="4400" b="1" i="1" spc="-1"/>
            </a:pPr>
            <a:r>
              <a:t>and what it does. 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2352058-0CC9-4FB4-DFAD-48E1BB59C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EC324E73-72DF-F4B2-E6E5-772627A6F3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t>How can you help?</a:t>
            </a:r>
          </a:p>
        </p:txBody>
      </p:sp>
      <p:sp>
        <p:nvSpPr>
          <p:cNvPr id="431" name="TextShape 2"/>
          <p:cNvSpPr txBox="1"/>
          <p:nvPr/>
        </p:nvSpPr>
        <p:spPr>
          <a:xfrm>
            <a:off x="729359" y="2349000"/>
            <a:ext cx="7680602" cy="2788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Raise awareness of the Fund</a:t>
            </a:r>
          </a:p>
          <a:p>
            <a:pPr marL="1143000" lvl="2" indent="-22823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 Importance of local Associations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Identify new beneficiaries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Website </a:t>
            </a:r>
            <a:r>
              <a:rPr>
                <a:solidFill>
                  <a:schemeClr val="accent2"/>
                </a:solidFill>
              </a:rPr>
              <a:t>www.opticalbenfund.com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Remember us when you’re in contact with your LOC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We are grateful for those who make additional donations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000" spc="-1"/>
            </a:pPr>
            <a:r>
              <a:t>Legacies important source of donated funds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5223B06-3FF8-494C-6408-9C4898BD55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D30EAA2E-D7CA-FC01-9ABA-F2F16BE283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t>Thanks to</a:t>
            </a:r>
          </a:p>
        </p:txBody>
      </p:sp>
      <p:sp>
        <p:nvSpPr>
          <p:cNvPr id="434" name="TextShape 2"/>
          <p:cNvSpPr txBox="1"/>
          <p:nvPr/>
        </p:nvSpPr>
        <p:spPr>
          <a:xfrm>
            <a:off x="731519" y="2133719"/>
            <a:ext cx="7680602" cy="2934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lang="en-GB" dirty="0"/>
              <a:t>The College and AOP for their ongoing support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Trustees of the Fund who have worked tirelessly through a very busy patch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Donations and legacies from individuals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Our partner </a:t>
            </a:r>
            <a:r>
              <a:rPr dirty="0" err="1"/>
              <a:t>organisations</a:t>
            </a:r>
            <a:r>
              <a:rPr lang="en-GB" dirty="0"/>
              <a:t> and peer group funds</a:t>
            </a:r>
            <a:endParaRPr dirty="0"/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lang="en-GB" dirty="0"/>
              <a:t>The Trustees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Lynne Brown</a:t>
            </a:r>
            <a:r>
              <a:rPr lang="en-GB" dirty="0"/>
              <a:t>, </a:t>
            </a:r>
            <a:r>
              <a:rPr dirty="0"/>
              <a:t>Administrative Secretary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31D468E-6501-17EA-4314-1722C3BBF2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DE42479B-B3B9-9B03-1DE9-2296DE85F8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Shape 1"/>
          <p:cNvSpPr txBox="1"/>
          <p:nvPr/>
        </p:nvSpPr>
        <p:spPr>
          <a:xfrm>
            <a:off x="731519" y="809235"/>
            <a:ext cx="7680602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4400" spc="-1"/>
            </a:pPr>
            <a:r>
              <a:rPr lang="en-GB" sz="3600" dirty="0"/>
              <a:t>Chairman’s report:</a:t>
            </a:r>
            <a:br>
              <a:rPr sz="3600" dirty="0"/>
            </a:br>
            <a:r>
              <a:rPr lang="en-GB" sz="3600" dirty="0"/>
              <a:t>Fund </a:t>
            </a:r>
            <a:r>
              <a:rPr lang="en-GB" sz="3200" dirty="0"/>
              <a:t>s</a:t>
            </a:r>
            <a:r>
              <a:rPr sz="3200" dirty="0" err="1"/>
              <a:t>tructure</a:t>
            </a:r>
            <a:endParaRPr sz="3200" dirty="0"/>
          </a:p>
        </p:txBody>
      </p:sp>
      <p:sp>
        <p:nvSpPr>
          <p:cNvPr id="389" name="TextShape 2"/>
          <p:cNvSpPr txBox="1"/>
          <p:nvPr/>
        </p:nvSpPr>
        <p:spPr>
          <a:xfrm>
            <a:off x="731519" y="2133719"/>
            <a:ext cx="7680602" cy="3277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dirty="0"/>
              <a:t>10 trustees, comprising 5 nominated by each sponsoring body.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dirty="0"/>
              <a:t>Managed and supported by a</a:t>
            </a:r>
            <a:r>
              <a:rPr lang="en-GB" dirty="0"/>
              <a:t>n</a:t>
            </a:r>
            <a:r>
              <a:rPr dirty="0"/>
              <a:t>  experienced part time administrator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dirty="0"/>
              <a:t>Quarterly </a:t>
            </a:r>
            <a:r>
              <a:rPr lang="en-GB" dirty="0"/>
              <a:t>m</a:t>
            </a:r>
            <a:r>
              <a:rPr dirty="0" err="1"/>
              <a:t>eetings</a:t>
            </a:r>
            <a:endParaRPr dirty="0"/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dirty="0"/>
              <a:t>Hands on trustee involvement 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ACD2456-E5E1-33C3-479E-7E2536D5E8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87B885DF-2671-3CFA-A1CE-EC22F71DF1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TextShape 1"/>
          <p:cNvSpPr txBox="1"/>
          <p:nvPr/>
        </p:nvSpPr>
        <p:spPr>
          <a:xfrm>
            <a:off x="731519" y="1085351"/>
            <a:ext cx="7680602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3200" spc="-1"/>
            </a:lvl1pPr>
          </a:lstStyle>
          <a:p>
            <a:r>
              <a:rPr lang="en-GB" dirty="0"/>
              <a:t>Board of </a:t>
            </a:r>
            <a:r>
              <a:rPr dirty="0"/>
              <a:t>Trustees</a:t>
            </a:r>
            <a:r>
              <a:rPr lang="en-GB" dirty="0"/>
              <a:t> serving during the </a:t>
            </a:r>
            <a:r>
              <a:rPr dirty="0"/>
              <a:t>year ending September 202</a:t>
            </a:r>
            <a:r>
              <a:rPr lang="en-GB" dirty="0"/>
              <a:t>3</a:t>
            </a:r>
            <a:endParaRPr dirty="0"/>
          </a:p>
        </p:txBody>
      </p:sp>
      <p:graphicFrame>
        <p:nvGraphicFramePr>
          <p:cNvPr id="392" name="Table 2"/>
          <p:cNvGraphicFramePr/>
          <p:nvPr>
            <p:extLst>
              <p:ext uri="{D42A27DB-BD31-4B8C-83A1-F6EECF244321}">
                <p14:modId xmlns:p14="http://schemas.microsoft.com/office/powerpoint/2010/main" val="3716435151"/>
              </p:ext>
            </p:extLst>
          </p:nvPr>
        </p:nvGraphicFramePr>
        <p:xfrm>
          <a:off x="926592" y="2426207"/>
          <a:ext cx="7571232" cy="33464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78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6441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Richard Broughton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Vivian Bush </a:t>
                      </a:r>
                      <a:r>
                        <a:rPr sz="1400" dirty="0"/>
                        <a:t>(Chair</a:t>
                      </a:r>
                      <a:r>
                        <a:rPr lang="en-GB" sz="1400" dirty="0"/>
                        <a:t>)</a:t>
                      </a:r>
                      <a:r>
                        <a:rPr lang="en-GB" sz="2400" dirty="0"/>
                        <a:t> </a:t>
                      </a:r>
                      <a:endParaRPr sz="2400" dirty="0"/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Dan Ehrlich</a:t>
                      </a:r>
                      <a:r>
                        <a:rPr lang="en-GB" dirty="0"/>
                        <a:t>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(Vice Chair)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spc="-1"/>
                      </a:pPr>
                      <a:r>
                        <a:rPr lang="en-GB" dirty="0"/>
                        <a:t>Keval Dattani </a:t>
                      </a:r>
                      <a:r>
                        <a:rPr lang="en-GB" sz="1400" dirty="0"/>
                        <a:t>(Treas.)</a:t>
                      </a:r>
                      <a:endParaRPr sz="1400" dirty="0"/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Aisha Fa</a:t>
                      </a:r>
                      <a:r>
                        <a:rPr lang="en-GB" dirty="0"/>
                        <a:t>z</a:t>
                      </a:r>
                      <a:r>
                        <a:rPr dirty="0" err="1"/>
                        <a:t>lanie</a:t>
                      </a:r>
                      <a:r>
                        <a:rPr lang="en-GB" dirty="0"/>
                        <a:t> 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endParaRPr dirty="0"/>
                    </a:p>
                    <a:p>
                      <a:pPr algn="l">
                        <a:spcBef>
                          <a:spcPts val="400"/>
                        </a:spcBef>
                        <a:defRPr sz="2400" i="1" u="sng" spc="-1"/>
                      </a:pPr>
                      <a:r>
                        <a:rPr dirty="0"/>
                        <a:t>Admin/secretariat:</a:t>
                      </a:r>
                      <a:endParaRPr lang="en-GB" sz="2400" i="1" u="sng" dirty="0"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Tushar </a:t>
                      </a:r>
                      <a:r>
                        <a:rPr dirty="0" err="1"/>
                        <a:t>Majithia</a:t>
                      </a:r>
                      <a:endParaRPr dirty="0"/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Francesca Marchetti</a:t>
                      </a:r>
                      <a:endParaRPr lang="en-GB" dirty="0"/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lang="en-GB" dirty="0"/>
                        <a:t>Jane </a:t>
                      </a:r>
                      <a:r>
                        <a:rPr lang="en-GB" dirty="0" err="1"/>
                        <a:t>Macnaughton</a:t>
                      </a:r>
                      <a:endParaRPr dirty="0"/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dirty="0"/>
                        <a:t>Alison </a:t>
                      </a:r>
                      <a:r>
                        <a:rPr dirty="0" err="1"/>
                        <a:t>McClune</a:t>
                      </a:r>
                      <a:endParaRPr dirty="0"/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r>
                        <a:rPr lang="en-GB" dirty="0"/>
                        <a:t>Anuj Patel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z="2400" spc="-1"/>
                      </a:pPr>
                      <a:endParaRPr dirty="0"/>
                    </a:p>
                    <a:p>
                      <a:pPr algn="l">
                        <a:spcBef>
                          <a:spcPts val="400"/>
                        </a:spcBef>
                        <a:defRPr sz="2400" i="1" u="sng" spc="-1"/>
                      </a:pPr>
                      <a:r>
                        <a:rPr dirty="0"/>
                        <a:t>Lynne Brown</a:t>
                      </a:r>
                      <a:endParaRPr lang="en-GB" dirty="0"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E8942A5-5607-61C1-A791-080E10D843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A10E1C1F-C307-833B-EE8B-9145E2F352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731519" y="1024680"/>
            <a:ext cx="7680602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rPr lang="en-GB" dirty="0"/>
              <a:t>The trustee role</a:t>
            </a:r>
            <a:r>
              <a:rPr dirty="0"/>
              <a:t>:</a:t>
            </a:r>
          </a:p>
        </p:txBody>
      </p:sp>
      <p:sp>
        <p:nvSpPr>
          <p:cNvPr id="395" name="TextShape 2"/>
          <p:cNvSpPr txBox="1"/>
          <p:nvPr/>
        </p:nvSpPr>
        <p:spPr>
          <a:xfrm>
            <a:off x="731519" y="1921995"/>
            <a:ext cx="7680602" cy="5216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z="2800" spc="-1"/>
            </a:pPr>
            <a:r>
              <a:rPr lang="en-GB" dirty="0"/>
              <a:t>Devise, implement, appraise and regularly review strategy.</a:t>
            </a:r>
          </a:p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z="2800" spc="-1"/>
            </a:pPr>
            <a:r>
              <a:rPr lang="en-GB" dirty="0"/>
              <a:t>Understand and monitor all financials.</a:t>
            </a:r>
          </a:p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z="2800" spc="-1"/>
            </a:pPr>
            <a:r>
              <a:rPr lang="en-GB" dirty="0"/>
              <a:t>Maintain impeccable governance.  </a:t>
            </a:r>
          </a:p>
          <a:p>
            <a:pPr marL="361" algn="ctr">
              <a:spcBef>
                <a:spcPts val="500"/>
              </a:spcBef>
              <a:buClr>
                <a:srgbClr val="000000"/>
              </a:buClr>
              <a:buSzPct val="100000"/>
              <a:defRPr sz="2800" spc="-1"/>
            </a:pPr>
            <a:endParaRPr lang="en-GB" sz="1600" dirty="0"/>
          </a:p>
          <a:p>
            <a:pPr marL="361" algn="ctr">
              <a:spcBef>
                <a:spcPts val="500"/>
              </a:spcBef>
              <a:buClr>
                <a:srgbClr val="000000"/>
              </a:buClr>
              <a:buSzPct val="100000"/>
              <a:defRPr sz="2800" spc="-1"/>
            </a:pPr>
            <a:r>
              <a:rPr lang="en-GB" sz="2400" dirty="0"/>
              <a:t>Day to day activities include:</a:t>
            </a:r>
          </a:p>
          <a:p>
            <a:pPr marL="361" algn="just">
              <a:spcBef>
                <a:spcPts val="500"/>
              </a:spcBef>
              <a:buClr>
                <a:srgbClr val="000000"/>
              </a:buClr>
              <a:buSzPct val="100000"/>
              <a:defRPr sz="2800" spc="-1"/>
            </a:pPr>
            <a:r>
              <a:rPr sz="2400" dirty="0"/>
              <a:t>Attend</a:t>
            </a:r>
            <a:r>
              <a:rPr lang="en-GB" sz="2400" dirty="0" err="1"/>
              <a:t>ing</a:t>
            </a:r>
            <a:r>
              <a:rPr sz="2400" dirty="0"/>
              <a:t> to a </a:t>
            </a:r>
            <a:r>
              <a:rPr lang="en-GB" sz="2400" dirty="0"/>
              <a:t>constant </a:t>
            </a:r>
            <a:r>
              <a:rPr sz="2400" dirty="0"/>
              <a:t>flow </a:t>
            </a:r>
            <a:r>
              <a:rPr lang="en-GB" sz="2400" dirty="0"/>
              <a:t>of </a:t>
            </a:r>
            <a:r>
              <a:rPr sz="2400" dirty="0"/>
              <a:t>communications</a:t>
            </a:r>
            <a:r>
              <a:rPr lang="en-GB" sz="2400" dirty="0"/>
              <a:t>. </a:t>
            </a:r>
            <a:r>
              <a:rPr sz="2400" dirty="0"/>
              <a:t>Ma</a:t>
            </a:r>
            <a:r>
              <a:rPr lang="en-GB" sz="2400" dirty="0"/>
              <a:t>king</a:t>
            </a:r>
            <a:r>
              <a:rPr sz="2400" dirty="0"/>
              <a:t> virtual visits to applicants and some existing beneficiaries.</a:t>
            </a:r>
            <a:r>
              <a:rPr lang="en-GB" sz="2400" dirty="0"/>
              <a:t> </a:t>
            </a:r>
            <a:r>
              <a:rPr sz="2400" dirty="0" err="1"/>
              <a:t>Compil</a:t>
            </a:r>
            <a:r>
              <a:rPr lang="en-GB" sz="2400" dirty="0" err="1"/>
              <a:t>ing</a:t>
            </a:r>
            <a:r>
              <a:rPr sz="2400" dirty="0"/>
              <a:t> interview summaries, reports</a:t>
            </a:r>
            <a:r>
              <a:rPr lang="en-GB" sz="2400" dirty="0"/>
              <a:t>,</a:t>
            </a:r>
            <a:r>
              <a:rPr sz="2400" dirty="0"/>
              <a:t> assessments</a:t>
            </a:r>
            <a:r>
              <a:rPr lang="en-GB" sz="2400" dirty="0"/>
              <a:t> and reviews. </a:t>
            </a:r>
            <a:r>
              <a:rPr sz="2400" dirty="0" err="1"/>
              <a:t>Provid</a:t>
            </a:r>
            <a:r>
              <a:rPr lang="en-GB" sz="2400" dirty="0" err="1"/>
              <a:t>ing</a:t>
            </a:r>
            <a:r>
              <a:rPr sz="2400" dirty="0"/>
              <a:t> advice and </a:t>
            </a:r>
            <a:r>
              <a:rPr sz="2400" dirty="0" err="1"/>
              <a:t>wor</a:t>
            </a:r>
            <a:r>
              <a:rPr lang="en-GB" sz="2400" dirty="0"/>
              <a:t>king</a:t>
            </a:r>
            <a:r>
              <a:rPr sz="2400" dirty="0"/>
              <a:t> with the administrator. </a:t>
            </a:r>
            <a:endParaRPr lang="en-GB" sz="2400" dirty="0"/>
          </a:p>
          <a:p>
            <a:pPr marL="361">
              <a:spcBef>
                <a:spcPts val="500"/>
              </a:spcBef>
              <a:buClr>
                <a:srgbClr val="000000"/>
              </a:buClr>
              <a:buSzPct val="100000"/>
              <a:defRPr sz="2800" spc="-1"/>
            </a:pPr>
            <a:endParaRPr dirty="0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29211B4-E396-C44E-B7CE-AA5E41D8C5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852B77C1-A072-078C-C28E-2AE6694974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Shape 1"/>
          <p:cNvSpPr txBox="1"/>
          <p:nvPr/>
        </p:nvSpPr>
        <p:spPr>
          <a:xfrm>
            <a:off x="731698" y="975763"/>
            <a:ext cx="7680602" cy="1754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/>
          <a:p>
            <a:pPr algn="ctr">
              <a:defRPr sz="4400" spc="-1"/>
            </a:pPr>
            <a:r>
              <a:rPr lang="en-GB" dirty="0"/>
              <a:t>Fund </a:t>
            </a:r>
            <a:r>
              <a:rPr dirty="0"/>
              <a:t>Purpose</a:t>
            </a:r>
            <a:r>
              <a:rPr lang="en-GB" dirty="0"/>
              <a:t>: </a:t>
            </a:r>
            <a:r>
              <a:rPr lang="en-GB" sz="3200" dirty="0"/>
              <a:t>t</a:t>
            </a:r>
            <a:r>
              <a:rPr sz="3200" dirty="0"/>
              <a:t>o support optometrists and their dependents in situations of hardship</a:t>
            </a:r>
          </a:p>
        </p:txBody>
      </p:sp>
      <p:sp>
        <p:nvSpPr>
          <p:cNvPr id="398" name="TextShape 2"/>
          <p:cNvSpPr txBox="1"/>
          <p:nvPr/>
        </p:nvSpPr>
        <p:spPr>
          <a:xfrm>
            <a:off x="1378618" y="2730089"/>
            <a:ext cx="6386761" cy="367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Helping optometrists who are in need</a:t>
            </a:r>
            <a:r>
              <a:rPr lang="en-GB" dirty="0"/>
              <a:t>:</a:t>
            </a:r>
            <a:r>
              <a:rPr dirty="0"/>
              <a:t> </a:t>
            </a:r>
            <a:endParaRPr lang="en-GB" dirty="0"/>
          </a:p>
          <a:p>
            <a:pPr marL="361">
              <a:spcBef>
                <a:spcPts val="400"/>
              </a:spcBef>
              <a:buClr>
                <a:srgbClr val="000000"/>
              </a:buClr>
              <a:buSzPct val="100000"/>
              <a:defRPr sz="2400" spc="-1"/>
            </a:pPr>
            <a:r>
              <a:rPr lang="en-GB" dirty="0"/>
              <a:t>    </a:t>
            </a:r>
            <a:r>
              <a:rPr dirty="0"/>
              <a:t>to remain in</a:t>
            </a:r>
            <a:r>
              <a:rPr lang="en-GB" dirty="0"/>
              <a:t>,</a:t>
            </a:r>
            <a:r>
              <a:rPr dirty="0"/>
              <a:t> or return to</a:t>
            </a:r>
            <a:r>
              <a:rPr lang="en-GB" dirty="0"/>
              <a:t>,</a:t>
            </a:r>
            <a:r>
              <a:rPr dirty="0"/>
              <a:t> the profession.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Helping applicants to get back on their feet.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Maintaining quality of life and developing self esteem</a:t>
            </a:r>
            <a:r>
              <a:rPr lang="en-GB" dirty="0"/>
              <a:t>,</a:t>
            </a:r>
            <a:r>
              <a:rPr dirty="0"/>
              <a:t> and confidence in challenging situations.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z="2400" spc="-1"/>
            </a:pPr>
            <a:r>
              <a:rPr dirty="0"/>
              <a:t>Funding specific items of necessity for applicants.</a:t>
            </a:r>
            <a:endParaRPr lang="en-GB" dirty="0"/>
          </a:p>
          <a:p>
            <a:pPr>
              <a:spcBef>
                <a:spcPts val="400"/>
              </a:spcBef>
              <a:defRPr sz="2400" spc="-1"/>
            </a:pPr>
            <a:endParaRPr lang="en-GB" dirty="0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98D3EA3-4B08-28CF-7ADA-80BA940E73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6001F0FB-5EC4-B8AE-EEE0-6043284669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TextShape 1"/>
          <p:cNvSpPr txBox="1"/>
          <p:nvPr/>
        </p:nvSpPr>
        <p:spPr>
          <a:xfrm>
            <a:off x="731519" y="1086239"/>
            <a:ext cx="7680602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000" spc="-1"/>
            </a:lvl1pPr>
          </a:lstStyle>
          <a:p>
            <a:r>
              <a:t>Longer term beneficiaries</a:t>
            </a:r>
          </a:p>
        </p:txBody>
      </p:sp>
      <p:sp>
        <p:nvSpPr>
          <p:cNvPr id="401" name="TextShape 2"/>
          <p:cNvSpPr txBox="1"/>
          <p:nvPr/>
        </p:nvSpPr>
        <p:spPr>
          <a:xfrm>
            <a:off x="729359" y="1917000"/>
            <a:ext cx="7680602" cy="3904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719" indent="-342359" algn="just">
              <a:spcBef>
                <a:spcPts val="400"/>
              </a:spcBef>
              <a:defRPr sz="2400" spc="-1"/>
            </a:pPr>
            <a:r>
              <a:t>Beneficiaries are reviewed every 3/12 with the aim of enabling them to manage without our long term help. </a:t>
            </a:r>
          </a:p>
          <a:p>
            <a:pPr marL="342719" indent="-342359" algn="just">
              <a:spcBef>
                <a:spcPts val="400"/>
              </a:spcBef>
              <a:defRPr sz="2400" spc="-1"/>
            </a:pPr>
            <a:endParaRPr/>
          </a:p>
          <a:p>
            <a:pPr marL="342719" indent="-342359" algn="just">
              <a:spcBef>
                <a:spcPts val="400"/>
              </a:spcBef>
              <a:defRPr sz="2400" spc="-1"/>
            </a:pPr>
            <a:r>
              <a:t>The exceptions are reviewed annually and include people with life-long illnesses or disability. </a:t>
            </a:r>
          </a:p>
          <a:p>
            <a:pPr marL="342719" indent="-342359" algn="just">
              <a:spcBef>
                <a:spcPts val="400"/>
              </a:spcBef>
              <a:defRPr sz="2400" spc="-1"/>
            </a:pPr>
            <a:endParaRPr/>
          </a:p>
          <a:p>
            <a:pPr marL="342719" indent="-342359" algn="just">
              <a:spcBef>
                <a:spcPts val="400"/>
              </a:spcBef>
              <a:defRPr sz="2400" spc="-1"/>
            </a:pPr>
            <a:r>
              <a:t>The trustees are conscientious in taking an empathetic view of situations and assessing specific needs to maintain or improve quality of life.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DB5D3D4-3B71-BD58-746C-ABBB6BDA81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EC0A1EB3-DF22-CDD6-1F15-244F45BAE9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t>The fund also supports:</a:t>
            </a:r>
          </a:p>
        </p:txBody>
      </p:sp>
      <p:sp>
        <p:nvSpPr>
          <p:cNvPr id="404" name="TextShape 2"/>
          <p:cNvSpPr txBox="1"/>
          <p:nvPr/>
        </p:nvSpPr>
        <p:spPr>
          <a:xfrm>
            <a:off x="731519" y="2133719"/>
            <a:ext cx="7680602" cy="4218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t>Widow and widowers 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t>Other dependents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t>Pre-reg optometrists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t>And exercises discretionary judgement  in certain other cases, eg student hardship</a:t>
            </a:r>
          </a:p>
          <a:p>
            <a:pPr>
              <a:spcBef>
                <a:spcPts val="600"/>
              </a:spcBef>
              <a:defRPr sz="3200" spc="-1"/>
            </a:pPr>
            <a:endParaRPr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170FA2C-24FD-06A3-1E7F-7D9045D5BF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AAFF997B-AFE7-265B-7511-A0FC016D75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TextShape 1"/>
          <p:cNvSpPr txBox="1"/>
          <p:nvPr/>
        </p:nvSpPr>
        <p:spPr>
          <a:xfrm>
            <a:off x="731519" y="1024680"/>
            <a:ext cx="7680602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400" spc="-1"/>
            </a:lvl1pPr>
          </a:lstStyle>
          <a:p>
            <a:r>
              <a:rPr dirty="0"/>
              <a:t>Activity during </a:t>
            </a:r>
            <a:r>
              <a:rPr lang="en-GB" dirty="0"/>
              <a:t>the </a:t>
            </a:r>
            <a:r>
              <a:rPr dirty="0"/>
              <a:t>year</a:t>
            </a:r>
          </a:p>
        </p:txBody>
      </p:sp>
      <p:sp>
        <p:nvSpPr>
          <p:cNvPr id="407" name="TextShape 2"/>
          <p:cNvSpPr txBox="1"/>
          <p:nvPr/>
        </p:nvSpPr>
        <p:spPr>
          <a:xfrm>
            <a:off x="731519" y="1947882"/>
            <a:ext cx="7680602" cy="4924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sz="2800" dirty="0">
                <a:solidFill>
                  <a:schemeClr val="tx1"/>
                </a:solidFill>
              </a:rPr>
              <a:t>31 new </a:t>
            </a:r>
            <a:r>
              <a:rPr sz="2800" dirty="0">
                <a:solidFill>
                  <a:schemeClr val="tx1"/>
                </a:solidFill>
              </a:rPr>
              <a:t>enquiries</a:t>
            </a:r>
            <a:r>
              <a:rPr lang="en-GB" sz="2800" dirty="0">
                <a:solidFill>
                  <a:schemeClr val="tx1"/>
                </a:solidFill>
              </a:rPr>
              <a:t> received</a:t>
            </a:r>
            <a:endParaRPr sz="2800" dirty="0">
              <a:solidFill>
                <a:schemeClr val="tx1"/>
              </a:solidFill>
            </a:endParaRP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sz="2800" dirty="0">
                <a:solidFill>
                  <a:schemeClr val="tx1"/>
                </a:solidFill>
              </a:rPr>
              <a:t>14 </a:t>
            </a:r>
            <a:r>
              <a:rPr sz="2800" dirty="0">
                <a:solidFill>
                  <a:schemeClr val="tx1"/>
                </a:solidFill>
              </a:rPr>
              <a:t>full applications</a:t>
            </a:r>
            <a:r>
              <a:rPr lang="en-GB" sz="2800" dirty="0">
                <a:solidFill>
                  <a:schemeClr val="tx1"/>
                </a:solidFill>
              </a:rPr>
              <a:t> processed</a:t>
            </a:r>
            <a:endParaRPr sz="2800" dirty="0">
              <a:solidFill>
                <a:schemeClr val="tx1"/>
              </a:solidFill>
            </a:endParaRP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sz="2800" dirty="0">
                <a:solidFill>
                  <a:schemeClr val="tx1"/>
                </a:solidFill>
              </a:rPr>
              <a:t>10 </a:t>
            </a:r>
            <a:r>
              <a:rPr sz="2800" dirty="0">
                <a:solidFill>
                  <a:schemeClr val="tx1"/>
                </a:solidFill>
              </a:rPr>
              <a:t>new grants</a:t>
            </a:r>
            <a:r>
              <a:rPr lang="en-GB" sz="2800" dirty="0">
                <a:solidFill>
                  <a:schemeClr val="tx1"/>
                </a:solidFill>
              </a:rPr>
              <a:t> awarded</a:t>
            </a:r>
            <a:endParaRPr sz="2800" dirty="0">
              <a:solidFill>
                <a:schemeClr val="tx1"/>
              </a:solidFill>
            </a:endParaRP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sz="2800" dirty="0">
                <a:solidFill>
                  <a:schemeClr val="tx1"/>
                </a:solidFill>
              </a:rPr>
              <a:t>Many signposted to other sources of help</a:t>
            </a:r>
            <a:r>
              <a:rPr lang="en-GB" sz="2800" dirty="0">
                <a:solidFill>
                  <a:schemeClr val="tx1"/>
                </a:solidFill>
              </a:rPr>
              <a:t> – some of which the Fund financed</a:t>
            </a:r>
            <a:endParaRPr sz="2800" dirty="0">
              <a:solidFill>
                <a:schemeClr val="tx1"/>
              </a:solidFill>
            </a:endParaRP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sz="2800" dirty="0">
                <a:solidFill>
                  <a:schemeClr val="tx1"/>
                </a:solidFill>
              </a:rPr>
              <a:t>16 </a:t>
            </a:r>
            <a:r>
              <a:rPr sz="2800" dirty="0">
                <a:solidFill>
                  <a:schemeClr val="tx1"/>
                </a:solidFill>
              </a:rPr>
              <a:t>beneficiaries supported during the year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2800" b="0" i="0" dirty="0">
                <a:solidFill>
                  <a:schemeClr val="tx1"/>
                </a:solidFill>
                <a:effectLst/>
              </a:rPr>
              <a:t>(including 1 long term)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z="3200" spc="-1"/>
            </a:pPr>
            <a:r>
              <a:rPr lang="en-GB" sz="2800" dirty="0">
                <a:solidFill>
                  <a:schemeClr val="tx1"/>
                </a:solidFill>
              </a:rPr>
              <a:t>5 beneficiaries from previous years given further assistance</a:t>
            </a:r>
            <a:endParaRPr sz="2800" dirty="0">
              <a:solidFill>
                <a:schemeClr val="tx1"/>
              </a:solidFill>
            </a:endParaRPr>
          </a:p>
          <a:p>
            <a:pPr marL="342719" indent="-342359">
              <a:spcBef>
                <a:spcPts val="600"/>
              </a:spcBef>
              <a:defRPr sz="3200" spc="-1"/>
            </a:pPr>
            <a:r>
              <a:rPr dirty="0"/>
              <a:t> 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35AC821-A054-1153-E3D0-6B517F1149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3" name="Picture 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E668DC3C-F622-F9C2-C759-7A2EB51A03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F11494-791F-6D8D-35CC-4DF45E133DB1}"/>
              </a:ext>
            </a:extLst>
          </p:cNvPr>
          <p:cNvSpPr txBox="1"/>
          <p:nvPr/>
        </p:nvSpPr>
        <p:spPr>
          <a:xfrm>
            <a:off x="1258784" y="1531917"/>
            <a:ext cx="7042068" cy="3970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New avenues of support: 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  <a:p>
            <a:pPr marL="342900" marR="0" indent="-34290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In common with other professional benevolent funds the scope of assistance has</a:t>
            </a:r>
            <a:r>
              <a:rPr lang="en-US" sz="2000" dirty="0"/>
              <a:t> shifted to younger people - applicants previously have often been older, requiring financial support, a stairlift, new boiler etc. 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Today’s younger applicant has more complex needs, often requires signposting and specialist services, </a:t>
            </a:r>
            <a:r>
              <a:rPr lang="en-US" sz="2000" dirty="0" err="1"/>
              <a:t>eg</a:t>
            </a:r>
            <a:r>
              <a:rPr lang="en-US" sz="2000" dirty="0"/>
              <a:t> dealing with debt, employment, mental health and addictions.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rPr>
              <a:t>The fund now liaises regularly with the vets, pharmacists, dentists and medics to share knowledge and develop services – applicant problems are very much the same. 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09D0FCC-223C-CD09-BD94-BB4BD7BAC6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200"/>
            <a:ext cx="2254964" cy="571322"/>
          </a:xfrm>
          <a:prstGeom prst="rect">
            <a:avLst/>
          </a:prstGeom>
        </p:spPr>
      </p:pic>
      <p:pic>
        <p:nvPicPr>
          <p:cNvPr id="4" name="Picture 3" descr="A blue circle with white text&#10;&#10;Description automatically generated">
            <a:extLst>
              <a:ext uri="{FF2B5EF4-FFF2-40B4-BE49-F238E27FC236}">
                <a16:creationId xmlns:a16="http://schemas.microsoft.com/office/drawing/2014/main" id="{95AA5463-CF32-DE38-2676-37E10038CB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389" y="59544"/>
            <a:ext cx="2059411" cy="106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281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9583</TotalTime>
  <Words>950</Words>
  <Application>Microsoft Macintosh PowerPoint</Application>
  <PresentationFormat>On-screen Show (4:3)</PresentationFormat>
  <Paragraphs>128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 Theme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Keval Dattani</dc:creator>
  <cp:lastModifiedBy>vivian bush</cp:lastModifiedBy>
  <cp:revision>35</cp:revision>
  <dcterms:modified xsi:type="dcterms:W3CDTF">2024-03-04T09:48:16Z</dcterms:modified>
</cp:coreProperties>
</file>