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256" r:id="rId2"/>
    <p:sldId id="258" r:id="rId3"/>
    <p:sldId id="257" r:id="rId4"/>
    <p:sldId id="259" r:id="rId5"/>
    <p:sldId id="271" r:id="rId6"/>
    <p:sldId id="272" r:id="rId7"/>
    <p:sldId id="266" r:id="rId8"/>
    <p:sldId id="260" r:id="rId9"/>
    <p:sldId id="262" r:id="rId10"/>
    <p:sldId id="268" r:id="rId11"/>
    <p:sldId id="273" r:id="rId12"/>
    <p:sldId id="270" r:id="rId13"/>
    <p:sldId id="269" r:id="rId14"/>
    <p:sldId id="263" r:id="rId15"/>
    <p:sldId id="265" r:id="rId16"/>
    <p:sldId id="264" r:id="rId1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44" d="100"/>
          <a:sy n="44" d="100"/>
        </p:scale>
        <p:origin x="-8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63B30-3BCE-4FA4-925E-F23636EC847B}" type="datetimeFigureOut">
              <a:rPr lang="en-US" smtClean="0"/>
              <a:pPr/>
              <a:t>3/19/2017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E8B70-2BAF-4E96-8F17-D7C4AE92C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pic>
        <p:nvPicPr>
          <p:cNvPr id="1030" name="Picture 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4103688" y="-4675188"/>
            <a:ext cx="121285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AOP logo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929454" y="214290"/>
            <a:ext cx="1638300" cy="571500"/>
          </a:xfrm>
          <a:prstGeom prst="rect">
            <a:avLst/>
          </a:prstGeom>
        </p:spPr>
      </p:pic>
      <p:pic>
        <p:nvPicPr>
          <p:cNvPr id="8" name="Picture 7" descr="New College logo.jp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642910" y="285728"/>
            <a:ext cx="1652657" cy="5000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Annual General Meeting</a:t>
            </a:r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The Benevolent Fund of the College of Optometrists &amp; Association of Optometrists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Improved governance</a:t>
            </a:r>
            <a:endParaRPr lang="en-US" alt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2133600"/>
            <a:ext cx="8572560" cy="4114800"/>
          </a:xfrm>
        </p:spPr>
        <p:txBody>
          <a:bodyPr/>
          <a:lstStyle/>
          <a:p>
            <a:pPr>
              <a:buNone/>
            </a:pPr>
            <a:r>
              <a:rPr lang="en-GB" altLang="en-US" sz="2800" dirty="0" smtClean="0"/>
              <a:t>    A lot of time spent this year improving governance procedures</a:t>
            </a:r>
          </a:p>
          <a:p>
            <a:pPr lvl="1">
              <a:buFont typeface="Arial" pitchFamily="34" charset="0"/>
              <a:buChar char="•"/>
            </a:pPr>
            <a:r>
              <a:rPr lang="en-GB" altLang="en-US" sz="2400" dirty="0" smtClean="0"/>
              <a:t>New business plan, action plan (</a:t>
            </a:r>
            <a:r>
              <a:rPr lang="en-GB" altLang="en-US" sz="2400" dirty="0" err="1" smtClean="0"/>
              <a:t>incl</a:t>
            </a:r>
            <a:r>
              <a:rPr lang="en-GB" altLang="en-US" sz="2400" dirty="0" smtClean="0"/>
              <a:t> allocation of duties to specific Trustees), lone worker policy (for applicant/beneficiary visits), conflicts of interest management</a:t>
            </a:r>
          </a:p>
          <a:p>
            <a:pPr lvl="1">
              <a:buFont typeface="Arial" pitchFamily="34" charset="0"/>
              <a:buChar char="•"/>
            </a:pPr>
            <a:r>
              <a:rPr lang="en-GB" altLang="en-US" sz="2400" dirty="0" smtClean="0"/>
              <a:t>Registration with Information Commissioner and data protection policy (for handling beneficiary data)</a:t>
            </a:r>
          </a:p>
          <a:p>
            <a:pPr lvl="1">
              <a:buFont typeface="Arial" pitchFamily="34" charset="0"/>
              <a:buChar char="•"/>
            </a:pPr>
            <a:r>
              <a:rPr lang="en-GB" altLang="en-US" sz="2400" dirty="0" smtClean="0"/>
              <a:t>Secure e-mail facility for Trustees</a:t>
            </a:r>
          </a:p>
          <a:p>
            <a:pPr lvl="1">
              <a:buFont typeface="Arial" pitchFamily="34" charset="0"/>
              <a:buChar char="•"/>
            </a:pPr>
            <a:r>
              <a:rPr lang="en-GB" altLang="en-US" sz="2400" dirty="0" smtClean="0"/>
              <a:t>New Rules</a:t>
            </a:r>
          </a:p>
          <a:p>
            <a:pPr>
              <a:buFontTx/>
              <a:buNone/>
            </a:pPr>
            <a:endParaRPr lang="en-GB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aims for 2016-2017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Raise awareness through various media so people who need help can find it (new website and OT article already)</a:t>
            </a:r>
          </a:p>
          <a:p>
            <a:r>
              <a:rPr lang="en-GB" dirty="0" smtClean="0"/>
              <a:t>Change our Rules and consider incorporation</a:t>
            </a:r>
          </a:p>
          <a:p>
            <a:r>
              <a:rPr lang="en-GB" dirty="0" smtClean="0"/>
              <a:t>Keep in touch with our beneficiaries and continue to visit them regularly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Farewell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Ian Shaw - an AOP trustee who retires after many years serving the Ben Fund and who has been </a:t>
            </a:r>
            <a:r>
              <a:rPr lang="en-GB" dirty="0" smtClean="0"/>
              <a:t>Treasurer</a:t>
            </a:r>
          </a:p>
          <a:p>
            <a:r>
              <a:rPr lang="en-GB" dirty="0" smtClean="0"/>
              <a:t>Robert Hogan who has served as a Trustee </a:t>
            </a:r>
            <a:r>
              <a:rPr lang="en-GB" smtClean="0"/>
              <a:t>for about 6 years</a:t>
            </a:r>
            <a:endParaRPr lang="en-GB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Trustee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4391025"/>
          </a:xfrm>
        </p:spPr>
        <p:txBody>
          <a:bodyPr/>
          <a:lstStyle/>
          <a:p>
            <a:r>
              <a:rPr lang="en-GB" dirty="0" smtClean="0"/>
              <a:t>Welcome to Henry Leonard, AOP Trustee </a:t>
            </a:r>
            <a:r>
              <a:rPr lang="en-GB" sz="2400" dirty="0" smtClean="0"/>
              <a:t>who is an AOP clinical and regulatory advisor.</a:t>
            </a:r>
          </a:p>
          <a:p>
            <a:r>
              <a:rPr lang="en-GB" dirty="0" smtClean="0"/>
              <a:t>Welcome to Lisa </a:t>
            </a:r>
            <a:r>
              <a:rPr lang="en-GB" dirty="0" err="1" smtClean="0"/>
              <a:t>Gerton</a:t>
            </a:r>
            <a:r>
              <a:rPr lang="en-GB" dirty="0" smtClean="0"/>
              <a:t>, College Trustee </a:t>
            </a:r>
            <a:r>
              <a:rPr lang="en-GB" sz="2400" dirty="0" smtClean="0"/>
              <a:t>who is chair of the GOC Visitor Panel, a member of the SE Wales Regional Optical Committee and a Non Executive Optometric Member of Cardiff’s Local Health Board.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How can you help?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smtClean="0"/>
              <a:t>Raise awareness of the Fund</a:t>
            </a:r>
          </a:p>
          <a:p>
            <a:pPr lvl="2"/>
            <a:r>
              <a:rPr lang="en-GB" altLang="en-US" sz="2000" smtClean="0"/>
              <a:t> Importance of local Associations</a:t>
            </a:r>
          </a:p>
          <a:p>
            <a:r>
              <a:rPr lang="en-GB" altLang="en-US" sz="2800" smtClean="0"/>
              <a:t>Identify new beneficiaries</a:t>
            </a:r>
          </a:p>
          <a:p>
            <a:r>
              <a:rPr lang="en-GB" altLang="en-US" sz="2800" smtClean="0"/>
              <a:t>Website </a:t>
            </a:r>
            <a:r>
              <a:rPr lang="en-GB" altLang="en-US" sz="2400" smtClean="0">
                <a:solidFill>
                  <a:schemeClr val="accent2"/>
                </a:solidFill>
              </a:rPr>
              <a:t>www.opticalbenfund.com</a:t>
            </a:r>
          </a:p>
          <a:p>
            <a:r>
              <a:rPr lang="en-GB" altLang="en-US" sz="2800" smtClean="0"/>
              <a:t>Visit existing and new beneficiaries</a:t>
            </a:r>
          </a:p>
          <a:p>
            <a:r>
              <a:rPr lang="en-GB" altLang="en-US" sz="2800" smtClean="0"/>
              <a:t>We are grateful for those who make additional donations</a:t>
            </a:r>
          </a:p>
          <a:p>
            <a:r>
              <a:rPr lang="en-GB" altLang="en-US" sz="2800" smtClean="0"/>
              <a:t>Legacies important source of donated funds</a:t>
            </a:r>
          </a:p>
          <a:p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dirty="0" smtClean="0"/>
              <a:t>Raising awareness of the Fund</a:t>
            </a:r>
            <a:endParaRPr lang="en-US" altLang="en-US" sz="40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785926"/>
            <a:ext cx="6905638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928662" y="1785926"/>
            <a:ext cx="7500990" cy="642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Thanks to</a:t>
            </a:r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Trustees of the Fund</a:t>
            </a:r>
          </a:p>
          <a:p>
            <a:r>
              <a:rPr lang="en-GB" altLang="en-US" dirty="0" smtClean="0"/>
              <a:t>Members of the professions for donations</a:t>
            </a:r>
          </a:p>
          <a:p>
            <a:r>
              <a:rPr lang="en-GB" altLang="en-US" dirty="0" smtClean="0"/>
              <a:t>Colleagues who visit beneficiaries</a:t>
            </a:r>
          </a:p>
          <a:p>
            <a:r>
              <a:rPr lang="en-GB" altLang="en-US" dirty="0" smtClean="0"/>
              <a:t>Lynne Brown – our Administrative Secretary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2016 Report</a:t>
            </a:r>
            <a:endParaRPr lang="en-US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mtClean="0"/>
              <a:t>Ruth Cuthbert</a:t>
            </a:r>
          </a:p>
          <a:p>
            <a:pPr marL="0" indent="0" algn="ctr" eaLnBrk="1" hangingPunct="1">
              <a:buFontTx/>
              <a:buNone/>
            </a:pPr>
            <a:r>
              <a:rPr lang="en-GB" altLang="en-US" smtClean="0"/>
              <a:t>Chairman of Trustees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Benevolent Fund</a:t>
            </a:r>
            <a:endParaRPr lang="en-US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Ten Trustees </a:t>
            </a:r>
          </a:p>
          <a:p>
            <a:pPr lvl="1" eaLnBrk="1" hangingPunct="1"/>
            <a:r>
              <a:rPr lang="en-GB" altLang="en-US" dirty="0" smtClean="0"/>
              <a:t>5 nominated by College </a:t>
            </a:r>
          </a:p>
          <a:p>
            <a:pPr lvl="1" eaLnBrk="1" hangingPunct="1"/>
            <a:r>
              <a:rPr lang="en-GB" altLang="en-US" dirty="0" smtClean="0"/>
              <a:t>5 by AOP</a:t>
            </a:r>
          </a:p>
          <a:p>
            <a:pPr eaLnBrk="1" hangingPunct="1"/>
            <a:r>
              <a:rPr lang="en-GB" altLang="en-US" dirty="0" smtClean="0"/>
              <a:t>Quarterly Meetings 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Who we helped in 2016</a:t>
            </a:r>
            <a:endParaRPr lang="en-US" alt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295796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GB" altLang="en-US" sz="2400" dirty="0" smtClean="0"/>
              <a:t>During the year ending September 2016, we supported 13 beneficiaries with regular monthly grants </a:t>
            </a:r>
            <a:r>
              <a:rPr lang="en-GB" altLang="en-US" sz="2400" dirty="0"/>
              <a:t>( </a:t>
            </a:r>
            <a:r>
              <a:rPr lang="en-GB" altLang="en-US" sz="2400" dirty="0" smtClean="0"/>
              <a:t>27 </a:t>
            </a:r>
            <a:r>
              <a:rPr lang="en-GB" altLang="en-US" sz="2400" dirty="0"/>
              <a:t>in </a:t>
            </a:r>
            <a:r>
              <a:rPr lang="en-GB" altLang="en-US" sz="2400" dirty="0" smtClean="0"/>
              <a:t>2015)</a:t>
            </a:r>
            <a:endParaRPr lang="en-GB" altLang="en-US" sz="2400" dirty="0"/>
          </a:p>
          <a:p>
            <a:pPr lvl="1">
              <a:lnSpc>
                <a:spcPct val="90000"/>
              </a:lnSpc>
              <a:defRPr/>
            </a:pPr>
            <a:r>
              <a:rPr lang="en-GB" altLang="en-US" sz="2400" dirty="0" smtClean="0"/>
              <a:t>6 </a:t>
            </a:r>
            <a:r>
              <a:rPr lang="en-GB" altLang="en-US" sz="2400" dirty="0"/>
              <a:t>of working age (</a:t>
            </a:r>
            <a:r>
              <a:rPr lang="en-GB" altLang="en-US" sz="2400" dirty="0" smtClean="0"/>
              <a:t>14 </a:t>
            </a:r>
            <a:r>
              <a:rPr lang="en-GB" altLang="en-US" sz="2400" dirty="0"/>
              <a:t>in </a:t>
            </a:r>
            <a:r>
              <a:rPr lang="en-GB" altLang="en-US" sz="2400" dirty="0" smtClean="0"/>
              <a:t>2015)</a:t>
            </a:r>
            <a:endParaRPr lang="en-GB" altLang="en-US" sz="2400" dirty="0"/>
          </a:p>
          <a:p>
            <a:pPr>
              <a:lnSpc>
                <a:spcPct val="90000"/>
              </a:lnSpc>
              <a:defRPr/>
            </a:pPr>
            <a:r>
              <a:rPr lang="en-GB" altLang="en-US" sz="2400" dirty="0" smtClean="0"/>
              <a:t>We helped two other applicants with one-off targeted grants</a:t>
            </a:r>
          </a:p>
          <a:p>
            <a:pPr>
              <a:lnSpc>
                <a:spcPct val="90000"/>
              </a:lnSpc>
              <a:defRPr/>
            </a:pPr>
            <a:r>
              <a:rPr lang="en-GB" altLang="en-US" sz="2400" dirty="0" smtClean="0"/>
              <a:t>We helped one beneficiary during a period of injury</a:t>
            </a:r>
          </a:p>
          <a:p>
            <a:pPr>
              <a:lnSpc>
                <a:spcPct val="90000"/>
              </a:lnSpc>
              <a:defRPr/>
            </a:pPr>
            <a:r>
              <a:rPr lang="en-GB" altLang="en-US" sz="2400" dirty="0" smtClean="0"/>
              <a:t>We paid AOP fees for seven beneficiaries</a:t>
            </a:r>
          </a:p>
          <a:p>
            <a:pPr>
              <a:lnSpc>
                <a:spcPct val="90000"/>
              </a:lnSpc>
              <a:defRPr/>
            </a:pPr>
            <a:r>
              <a:rPr lang="en-GB" altLang="en-US" sz="2400" dirty="0" smtClean="0"/>
              <a:t>We paid GOC fees for four beneficiaries who still practice</a:t>
            </a:r>
            <a:endParaRPr lang="en-GB" altLang="en-US" sz="2400" dirty="0"/>
          </a:p>
          <a:p>
            <a:pPr marL="0" indent="0">
              <a:buFontTx/>
              <a:buNone/>
              <a:defRPr/>
            </a:pPr>
            <a:r>
              <a:rPr lang="en-GB" sz="2400" dirty="0" smtClean="0"/>
              <a:t> </a:t>
            </a:r>
            <a:endParaRPr lang="en-GB" sz="2800" dirty="0"/>
          </a:p>
          <a:p>
            <a:pPr>
              <a:lnSpc>
                <a:spcPct val="90000"/>
              </a:lnSpc>
              <a:defRPr/>
            </a:pPr>
            <a:endParaRPr lang="en-GB" alt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Personal debt – a present day problem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GB" altLang="en-US" sz="2800" dirty="0" smtClean="0"/>
              <a:t>We received several new applications during the year 2015-2016 but some were best resolved through personal financial management rather than by grant awards</a:t>
            </a:r>
          </a:p>
          <a:p>
            <a:pPr>
              <a:defRPr/>
            </a:pPr>
            <a:r>
              <a:rPr lang="en-GB" sz="2800" dirty="0" smtClean="0"/>
              <a:t>Fund now offers access to specialist debt management services</a:t>
            </a:r>
          </a:p>
          <a:p>
            <a:pPr>
              <a:defRPr/>
            </a:pPr>
            <a:r>
              <a:rPr lang="en-GB" sz="2800" dirty="0" smtClean="0"/>
              <a:t>We need to strongly recommend critical illness cover, especially for locums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shift in emphasis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The Trustees are favouring assistance with emergencies and targeted grants rather than payment of long term monthly grants</a:t>
            </a:r>
          </a:p>
          <a:p>
            <a:r>
              <a:rPr lang="en-GB" sz="2800" dirty="0" smtClean="0"/>
              <a:t>The intention is to discourage dependency and to help people manage their own financial affairs and optimise their entitlement to state benefits</a:t>
            </a:r>
          </a:p>
          <a:p>
            <a:r>
              <a:rPr lang="en-GB" altLang="en-US" sz="2800" dirty="0" smtClean="0"/>
              <a:t>Cases are reviewed and visited at least annually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2625" y="908050"/>
            <a:ext cx="7772400" cy="1143000"/>
          </a:xfrm>
        </p:spPr>
        <p:txBody>
          <a:bodyPr/>
          <a:lstStyle/>
          <a:p>
            <a:r>
              <a:rPr lang="en-GB" altLang="en-US" dirty="0" smtClean="0"/>
              <a:t>Successes 2016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altLang="en-US" sz="2400" dirty="0" smtClean="0"/>
              <a:t>Several of the longer term beneficiaries are now able to support themselves without the help of the Fund.</a:t>
            </a:r>
          </a:p>
          <a:p>
            <a:pPr marL="0" indent="0"/>
            <a:endParaRPr lang="en-GB" altLang="en-US" sz="2400" dirty="0" smtClean="0"/>
          </a:p>
          <a:p>
            <a:pPr marL="0" indent="0"/>
            <a:r>
              <a:rPr lang="en-GB" altLang="en-US" sz="2400" dirty="0" smtClean="0"/>
              <a:t>One practitioner was assisted through a 3-month period of injury but then returned to work and is now supporting her family independently.</a:t>
            </a:r>
          </a:p>
          <a:p>
            <a:pPr marL="0" indent="0"/>
            <a:endParaRPr lang="en-GB" altLang="en-US" sz="2400" dirty="0" smtClean="0"/>
          </a:p>
          <a:p>
            <a:pPr marL="0" indent="0"/>
            <a:r>
              <a:rPr lang="en-GB" altLang="en-US" sz="2400" dirty="0" smtClean="0"/>
              <a:t>Targeted support included car repairs for a practitioner who needed a roadworthy car for work and a new oven for a beneficiary who has limited means.</a:t>
            </a:r>
          </a:p>
          <a:p>
            <a:pPr marL="0" indent="0">
              <a:buFontTx/>
              <a:buNone/>
            </a:pPr>
            <a:endParaRPr lang="en-GB" alt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Who can apply for help?</a:t>
            </a:r>
            <a:endParaRPr lang="en-US" alt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smtClean="0"/>
              <a:t>Members and former members of the College, AOP,  and their dependents</a:t>
            </a:r>
          </a:p>
          <a:p>
            <a:pPr>
              <a:lnSpc>
                <a:spcPct val="90000"/>
              </a:lnSpc>
            </a:pPr>
            <a:r>
              <a:rPr lang="en-GB" altLang="en-US" sz="2800" smtClean="0"/>
              <a:t>Applicants with health problems – short and long term</a:t>
            </a:r>
          </a:p>
          <a:p>
            <a:pPr>
              <a:lnSpc>
                <a:spcPct val="90000"/>
              </a:lnSpc>
            </a:pPr>
            <a:r>
              <a:rPr lang="en-GB" altLang="en-US" sz="2800" smtClean="0"/>
              <a:t>Aim is to support beneficiaries by helping them remain independent</a:t>
            </a:r>
          </a:p>
          <a:p>
            <a:pPr>
              <a:lnSpc>
                <a:spcPct val="90000"/>
              </a:lnSpc>
            </a:pPr>
            <a:r>
              <a:rPr lang="en-GB" altLang="en-US" sz="2800" smtClean="0"/>
              <a:t>Support those of working age and aim to help them back to work where possible</a:t>
            </a:r>
          </a:p>
          <a:p>
            <a:pPr>
              <a:lnSpc>
                <a:spcPct val="90000"/>
              </a:lnSpc>
            </a:pPr>
            <a:r>
              <a:rPr lang="en-GB" altLang="en-US" sz="2800" smtClean="0"/>
              <a:t>Applicants with financial problems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800" smtClean="0"/>
          </a:p>
          <a:p>
            <a:pPr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Finance</a:t>
            </a:r>
            <a:endParaRPr lang="en-US" alt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295796"/>
          </a:xfrm>
        </p:spPr>
        <p:txBody>
          <a:bodyPr/>
          <a:lstStyle/>
          <a:p>
            <a:r>
              <a:rPr lang="en-GB" altLang="en-US" sz="2000" dirty="0" smtClean="0"/>
              <a:t>Secure financial position</a:t>
            </a:r>
          </a:p>
          <a:p>
            <a:r>
              <a:rPr lang="en-GB" altLang="en-US" sz="2000" dirty="0" smtClean="0"/>
              <a:t>Grants to members £63k (£102k 2015)</a:t>
            </a:r>
          </a:p>
          <a:p>
            <a:r>
              <a:rPr lang="en-GB" altLang="en-US" sz="2000" dirty="0" smtClean="0"/>
              <a:t>Subscription based donations from College members, AOP members and donations from individuals £61k (up from £58k 2015)</a:t>
            </a:r>
          </a:p>
          <a:p>
            <a:r>
              <a:rPr lang="en-GB" altLang="en-US" sz="2000" dirty="0" smtClean="0"/>
              <a:t>Administrative &amp; governance costs £15k (up from £12k 2015) Includes cost of new website  set-up and secure e-mail</a:t>
            </a:r>
          </a:p>
          <a:p>
            <a:r>
              <a:rPr lang="en-GB" altLang="en-US" sz="2000" dirty="0" smtClean="0"/>
              <a:t>Net assets £1,366k as at 30</a:t>
            </a:r>
            <a:r>
              <a:rPr lang="en-GB" altLang="en-US" sz="2000" baseline="30000" dirty="0" smtClean="0"/>
              <a:t>th</a:t>
            </a:r>
            <a:r>
              <a:rPr lang="en-GB" altLang="en-US" sz="2000" dirty="0" smtClean="0"/>
              <a:t> September 2016 (up from £1,217k 2015)</a:t>
            </a:r>
          </a:p>
          <a:p>
            <a:pPr>
              <a:buFontTx/>
              <a:buNone/>
            </a:pPr>
            <a:endParaRPr lang="en-GB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ference 08">
  <a:themeElements>
    <a:clrScheme name="Conference 08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onference 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ference 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ference 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 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 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 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 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 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Settings\ellen.barber\Desktop\Conference 08.ppt</Template>
  <TotalTime>32367</TotalTime>
  <Words>668</Words>
  <Application>Microsoft Office PowerPoint</Application>
  <PresentationFormat>On-screen Show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Conference 08</vt:lpstr>
      <vt:lpstr>Annual General Meeting</vt:lpstr>
      <vt:lpstr>2016 Report</vt:lpstr>
      <vt:lpstr>Benevolent Fund</vt:lpstr>
      <vt:lpstr>Who we helped in 2016</vt:lpstr>
      <vt:lpstr>Personal debt – a present day problem</vt:lpstr>
      <vt:lpstr>A shift in emphasis</vt:lpstr>
      <vt:lpstr>Successes 2016</vt:lpstr>
      <vt:lpstr>Who can apply for help?</vt:lpstr>
      <vt:lpstr>Finance</vt:lpstr>
      <vt:lpstr>Improved governance</vt:lpstr>
      <vt:lpstr>Our aims for 2016-2017</vt:lpstr>
      <vt:lpstr>Farewell </vt:lpstr>
      <vt:lpstr>New Trustee</vt:lpstr>
      <vt:lpstr>How can you help?</vt:lpstr>
      <vt:lpstr>Raising awareness of the Fund</vt:lpstr>
      <vt:lpstr>Thanks to</vt:lpstr>
    </vt:vector>
  </TitlesOfParts>
  <Company>The College of Optometrists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Ellen Barber</dc:creator>
  <cp:lastModifiedBy>EssexLocalOptical</cp:lastModifiedBy>
  <cp:revision>78</cp:revision>
  <dcterms:created xsi:type="dcterms:W3CDTF">2008-02-25T15:34:12Z</dcterms:created>
  <dcterms:modified xsi:type="dcterms:W3CDTF">2017-03-19T10:00:38Z</dcterms:modified>
</cp:coreProperties>
</file>