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sldIdLst>
    <p:sldId id="256" r:id="rId2"/>
    <p:sldId id="258" r:id="rId3"/>
    <p:sldId id="257" r:id="rId4"/>
    <p:sldId id="259" r:id="rId5"/>
    <p:sldId id="274" r:id="rId6"/>
    <p:sldId id="271" r:id="rId7"/>
    <p:sldId id="272" r:id="rId8"/>
    <p:sldId id="266" r:id="rId9"/>
    <p:sldId id="260" r:id="rId10"/>
    <p:sldId id="262" r:id="rId11"/>
    <p:sldId id="275" r:id="rId12"/>
    <p:sldId id="273" r:id="rId13"/>
    <p:sldId id="270" r:id="rId14"/>
    <p:sldId id="269" r:id="rId15"/>
    <p:sldId id="263" r:id="rId16"/>
    <p:sldId id="265" r:id="rId17"/>
    <p:sldId id="264" r:id="rId18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2770" autoAdjust="0"/>
    <p:restoredTop sz="91045" autoAdjust="0"/>
  </p:normalViewPr>
  <p:slideViewPr>
    <p:cSldViewPr>
      <p:cViewPr varScale="1">
        <p:scale>
          <a:sx n="40" d="100"/>
          <a:sy n="40" d="100"/>
        </p:scale>
        <p:origin x="-90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85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763B30-3BCE-4FA4-925E-F23636EC847B}" type="datetimeFigureOut">
              <a:rPr lang="en-US" smtClean="0"/>
              <a:pPr/>
              <a:t>4/16/2018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EE8B70-2BAF-4E96-8F17-D7C4AE92CE2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33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38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33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pic>
        <p:nvPicPr>
          <p:cNvPr id="1030" name="Picture 10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4103688" y="-4675188"/>
            <a:ext cx="121285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AOP logo.jp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6929454" y="214290"/>
            <a:ext cx="1638300" cy="571500"/>
          </a:xfrm>
          <a:prstGeom prst="rect">
            <a:avLst/>
          </a:prstGeom>
        </p:spPr>
      </p:pic>
      <p:pic>
        <p:nvPicPr>
          <p:cNvPr id="8" name="Picture 7" descr="New College logo.jp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642910" y="285728"/>
            <a:ext cx="1652657" cy="50006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Annual General Meeting</a:t>
            </a:r>
            <a:endParaRPr lang="en-US" alt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The Benevolent Fund of the College of Optometrists &amp; Association of Optometrists</a:t>
            </a:r>
          </a:p>
          <a:p>
            <a:pPr eaLnBrk="1" hangingPunct="1"/>
            <a:endParaRPr lang="en-GB" altLang="en-US" dirty="0" smtClean="0"/>
          </a:p>
          <a:p>
            <a:pPr eaLnBrk="1" hangingPunct="1"/>
            <a:r>
              <a:rPr lang="en-GB" altLang="en-US" sz="2800" dirty="0" smtClean="0"/>
              <a:t>Year ending 30</a:t>
            </a:r>
            <a:r>
              <a:rPr lang="en-GB" altLang="en-US" sz="2800" baseline="30000" dirty="0" smtClean="0"/>
              <a:t>th</a:t>
            </a:r>
            <a:r>
              <a:rPr lang="en-GB" altLang="en-US" sz="2800" dirty="0" smtClean="0"/>
              <a:t> September 2017</a:t>
            </a:r>
            <a:endParaRPr lang="en-US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Finance</a:t>
            </a:r>
            <a:endParaRPr lang="en-US" altLang="en-US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00240"/>
            <a:ext cx="7772400" cy="4357718"/>
          </a:xfrm>
        </p:spPr>
        <p:txBody>
          <a:bodyPr/>
          <a:lstStyle/>
          <a:p>
            <a:r>
              <a:rPr lang="en-GB" altLang="en-US" sz="2400" dirty="0" smtClean="0"/>
              <a:t>Secure financial position</a:t>
            </a:r>
          </a:p>
          <a:p>
            <a:r>
              <a:rPr lang="en-GB" altLang="en-US" sz="2400" dirty="0" smtClean="0"/>
              <a:t>Grants paid £39k (£63k 2016)</a:t>
            </a:r>
          </a:p>
          <a:p>
            <a:r>
              <a:rPr lang="en-GB" altLang="en-US" sz="2400" dirty="0" smtClean="0"/>
              <a:t>Subscription based donations from College members, AOP members and donations from individuals £61k (same as 2016)</a:t>
            </a:r>
          </a:p>
          <a:p>
            <a:r>
              <a:rPr lang="en-GB" altLang="en-US" sz="2400" dirty="0" smtClean="0"/>
              <a:t>Investment income  - net  £44k (£40k in 2016)</a:t>
            </a:r>
          </a:p>
          <a:p>
            <a:r>
              <a:rPr lang="en-GB" altLang="en-US" sz="2400" dirty="0" smtClean="0"/>
              <a:t>Administrative &amp; governance costs £15k (same as 2016) </a:t>
            </a:r>
          </a:p>
          <a:p>
            <a:r>
              <a:rPr lang="en-GB" altLang="en-US" sz="2400" dirty="0" smtClean="0"/>
              <a:t>Funds £1,492k as at 30</a:t>
            </a:r>
            <a:r>
              <a:rPr lang="en-GB" altLang="en-US" sz="2400" baseline="30000" dirty="0" smtClean="0"/>
              <a:t>th</a:t>
            </a:r>
            <a:r>
              <a:rPr lang="en-GB" altLang="en-US" sz="2400" dirty="0" smtClean="0"/>
              <a:t> September </a:t>
            </a:r>
            <a:r>
              <a:rPr lang="en-GB" altLang="en-US" sz="2400" dirty="0" smtClean="0"/>
              <a:t>2017 (</a:t>
            </a:r>
            <a:r>
              <a:rPr lang="en-GB" altLang="en-US" sz="2400" dirty="0" smtClean="0"/>
              <a:t>up from £1,366k </a:t>
            </a:r>
            <a:r>
              <a:rPr lang="en-GB" altLang="en-US" sz="2400" dirty="0" smtClean="0"/>
              <a:t>in 2016)</a:t>
            </a:r>
          </a:p>
          <a:p>
            <a:pPr>
              <a:buFontTx/>
              <a:buNone/>
            </a:pPr>
            <a:endParaRPr lang="en-GB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Report and Financial Statement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857496"/>
            <a:ext cx="7772400" cy="3390904"/>
          </a:xfrm>
        </p:spPr>
        <p:txBody>
          <a:bodyPr/>
          <a:lstStyle/>
          <a:p>
            <a:r>
              <a:rPr lang="en-GB" sz="2400" dirty="0" smtClean="0"/>
              <a:t>10 paper copies of the Annual Report and Financial Statement are available for attendees at this meeting</a:t>
            </a:r>
          </a:p>
          <a:p>
            <a:r>
              <a:rPr lang="en-GB" sz="2400" dirty="0" smtClean="0"/>
              <a:t>Further copies are available on request. Please give your e-mail address to the Administrative Secretary</a:t>
            </a:r>
            <a:endParaRPr lang="en-GB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aims for 2017-2018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Raise awareness through various media so people who need help can find it</a:t>
            </a:r>
          </a:p>
          <a:p>
            <a:r>
              <a:rPr lang="en-GB" sz="2400" dirty="0" smtClean="0"/>
              <a:t>Keep in touch with our beneficiaries and continue to visit them regularly</a:t>
            </a:r>
          </a:p>
          <a:p>
            <a:r>
              <a:rPr lang="en-GB" sz="2400" dirty="0" smtClean="0"/>
              <a:t>Encourage Critical Illness cover – especially for locums who are the hardest hit when illness strikes</a:t>
            </a:r>
          </a:p>
          <a:p>
            <a:r>
              <a:rPr lang="en-GB" sz="2400" dirty="0" smtClean="0"/>
              <a:t>Network with other effective allied medical charities such as Pharmacy Support and learn from their </a:t>
            </a:r>
            <a:r>
              <a:rPr lang="en-GB" sz="2400" i="1" dirty="0" smtClean="0"/>
              <a:t>modus </a:t>
            </a:r>
            <a:r>
              <a:rPr lang="en-GB" sz="2400" i="1" dirty="0" err="1" smtClean="0"/>
              <a:t>operandum</a:t>
            </a:r>
            <a:endParaRPr lang="en-GB" sz="2400" i="1" dirty="0" smtClean="0"/>
          </a:p>
          <a:p>
            <a:r>
              <a:rPr lang="en-GB" sz="2400" dirty="0" smtClean="0"/>
              <a:t>Ensure we are compliant with the new GDPR 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Farewell 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</a:t>
            </a:r>
            <a:r>
              <a:rPr lang="en-GB" dirty="0" smtClean="0"/>
              <a:t>o Richard </a:t>
            </a:r>
            <a:r>
              <a:rPr lang="en-GB" dirty="0" smtClean="0"/>
              <a:t>Llewellyn - a College Trustee who retires after many years serving the Ben Fund and who will be missed.</a:t>
            </a:r>
          </a:p>
          <a:p>
            <a:endParaRPr lang="en-GB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Trustees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85800" y="2133600"/>
            <a:ext cx="7772400" cy="4391025"/>
          </a:xfrm>
        </p:spPr>
        <p:txBody>
          <a:bodyPr/>
          <a:lstStyle/>
          <a:p>
            <a:endParaRPr lang="en-GB" sz="24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How can you help?</a:t>
            </a:r>
            <a:endParaRPr lang="en-US" alt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smtClean="0"/>
              <a:t>Raise awareness of the Fund</a:t>
            </a:r>
          </a:p>
          <a:p>
            <a:pPr lvl="2"/>
            <a:r>
              <a:rPr lang="en-GB" altLang="en-US" sz="2000" smtClean="0"/>
              <a:t> Importance of local Associations</a:t>
            </a:r>
          </a:p>
          <a:p>
            <a:r>
              <a:rPr lang="en-GB" altLang="en-US" sz="2800" smtClean="0"/>
              <a:t>Identify new beneficiaries</a:t>
            </a:r>
          </a:p>
          <a:p>
            <a:r>
              <a:rPr lang="en-GB" altLang="en-US" sz="2800" smtClean="0"/>
              <a:t>Website </a:t>
            </a:r>
            <a:r>
              <a:rPr lang="en-GB" altLang="en-US" sz="2400" smtClean="0">
                <a:solidFill>
                  <a:schemeClr val="accent2"/>
                </a:solidFill>
              </a:rPr>
              <a:t>www.opticalbenfund.com</a:t>
            </a:r>
          </a:p>
          <a:p>
            <a:r>
              <a:rPr lang="en-GB" altLang="en-US" sz="2800" smtClean="0"/>
              <a:t>Visit existing and new beneficiaries</a:t>
            </a:r>
          </a:p>
          <a:p>
            <a:r>
              <a:rPr lang="en-GB" altLang="en-US" sz="2800" smtClean="0"/>
              <a:t>We are grateful for those who make additional donations</a:t>
            </a:r>
          </a:p>
          <a:p>
            <a:r>
              <a:rPr lang="en-GB" altLang="en-US" sz="2800" smtClean="0"/>
              <a:t>Legacies important source of donated funds</a:t>
            </a:r>
          </a:p>
          <a:p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000" dirty="0" smtClean="0"/>
              <a:t>Raising awareness of the Fund</a:t>
            </a:r>
            <a:endParaRPr lang="en-US" altLang="en-US" sz="4000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785926"/>
            <a:ext cx="6905638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928662" y="1785926"/>
            <a:ext cx="7500990" cy="6429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Thanks to</a:t>
            </a:r>
            <a:endParaRPr lang="en-US" alt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dirty="0" smtClean="0"/>
              <a:t>Trustees of the Fund</a:t>
            </a:r>
          </a:p>
          <a:p>
            <a:r>
              <a:rPr lang="en-GB" altLang="en-US" dirty="0" smtClean="0"/>
              <a:t>Members of the professions for donations</a:t>
            </a:r>
          </a:p>
          <a:p>
            <a:r>
              <a:rPr lang="en-GB" altLang="en-US" dirty="0" smtClean="0"/>
              <a:t>Colleagues who visit beneficiaries</a:t>
            </a:r>
          </a:p>
          <a:p>
            <a:r>
              <a:rPr lang="en-GB" altLang="en-US" dirty="0" smtClean="0"/>
              <a:t>Lynne Brown – our Administrative Secretary</a:t>
            </a:r>
            <a:endParaRPr lang="en-US" alt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2017 Report</a:t>
            </a:r>
            <a:endParaRPr lang="en-US" alt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altLang="en-US" smtClean="0"/>
              <a:t>Ruth Cuthbert</a:t>
            </a:r>
          </a:p>
          <a:p>
            <a:pPr marL="0" indent="0" algn="ctr" eaLnBrk="1" hangingPunct="1">
              <a:buFontTx/>
              <a:buNone/>
            </a:pPr>
            <a:r>
              <a:rPr lang="en-GB" altLang="en-US" smtClean="0"/>
              <a:t>Chairman of Trustees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Benevolent Fund</a:t>
            </a:r>
            <a:endParaRPr lang="en-US" alt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Ten Trustees </a:t>
            </a:r>
          </a:p>
          <a:p>
            <a:pPr lvl="1" eaLnBrk="1" hangingPunct="1"/>
            <a:r>
              <a:rPr lang="en-GB" altLang="en-US" dirty="0" smtClean="0"/>
              <a:t>5 nominated by College </a:t>
            </a:r>
          </a:p>
          <a:p>
            <a:pPr lvl="1" eaLnBrk="1" hangingPunct="1"/>
            <a:r>
              <a:rPr lang="en-GB" altLang="en-US" dirty="0" smtClean="0"/>
              <a:t>5 by AOP</a:t>
            </a:r>
          </a:p>
          <a:p>
            <a:pPr eaLnBrk="1" hangingPunct="1"/>
            <a:r>
              <a:rPr lang="en-GB" altLang="en-US" dirty="0" smtClean="0"/>
              <a:t>Quarterly Meetings </a:t>
            </a:r>
            <a:endParaRPr lang="en-US" alt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Who we helped in 2017</a:t>
            </a:r>
            <a:endParaRPr lang="en-US" altLang="en-US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4081482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GB" altLang="en-US" sz="2000" dirty="0" smtClean="0"/>
              <a:t>During the year ending September 2017, we supported 4 beneficiaries with regular monthly grants (13 </a:t>
            </a:r>
            <a:r>
              <a:rPr lang="en-GB" altLang="en-US" sz="2000" dirty="0"/>
              <a:t>in </a:t>
            </a:r>
            <a:r>
              <a:rPr lang="en-GB" altLang="en-US" sz="2000" dirty="0" smtClean="0"/>
              <a:t>2016)</a:t>
            </a:r>
            <a:endParaRPr lang="en-GB" altLang="en-US" sz="2000" dirty="0"/>
          </a:p>
          <a:p>
            <a:pPr lvl="1">
              <a:lnSpc>
                <a:spcPct val="90000"/>
              </a:lnSpc>
              <a:buNone/>
              <a:defRPr/>
            </a:pPr>
            <a:r>
              <a:rPr lang="en-GB" altLang="en-US" sz="2000" dirty="0" smtClean="0"/>
              <a:t>3 were of </a:t>
            </a:r>
            <a:r>
              <a:rPr lang="en-GB" altLang="en-US" sz="2000" dirty="0"/>
              <a:t>working age </a:t>
            </a:r>
            <a:r>
              <a:rPr lang="en-GB" altLang="en-US" sz="2000" dirty="0" smtClean="0"/>
              <a:t>(6 </a:t>
            </a:r>
            <a:r>
              <a:rPr lang="en-GB" altLang="en-US" sz="2000" dirty="0"/>
              <a:t>in </a:t>
            </a:r>
            <a:r>
              <a:rPr lang="en-GB" altLang="en-US" sz="2000" dirty="0" smtClean="0"/>
              <a:t>2016)</a:t>
            </a:r>
          </a:p>
          <a:p>
            <a:pPr lvl="1">
              <a:lnSpc>
                <a:spcPct val="90000"/>
              </a:lnSpc>
              <a:buNone/>
              <a:defRPr/>
            </a:pPr>
            <a:r>
              <a:rPr lang="en-GB" altLang="en-US" sz="2000" dirty="0" smtClean="0"/>
              <a:t>2 were awarded cost of living rises</a:t>
            </a:r>
          </a:p>
          <a:p>
            <a:pPr>
              <a:lnSpc>
                <a:spcPct val="90000"/>
              </a:lnSpc>
              <a:defRPr/>
            </a:pPr>
            <a:r>
              <a:rPr lang="en-GB" altLang="en-US" sz="2000" dirty="0" smtClean="0"/>
              <a:t>We helped 4 beneficiaries with variable monthly grants, paid by cheque</a:t>
            </a:r>
          </a:p>
          <a:p>
            <a:pPr marL="342900" lvl="1" indent="-342900">
              <a:lnSpc>
                <a:spcPct val="90000"/>
              </a:lnSpc>
              <a:buNone/>
              <a:defRPr/>
            </a:pPr>
            <a:r>
              <a:rPr lang="en-GB" altLang="en-US" sz="2000" dirty="0" smtClean="0"/>
              <a:t>	1  downsized during the year and realised some capital so is now financially independent</a:t>
            </a:r>
          </a:p>
          <a:p>
            <a:pPr>
              <a:lnSpc>
                <a:spcPct val="90000"/>
              </a:lnSpc>
              <a:defRPr/>
            </a:pPr>
            <a:r>
              <a:rPr lang="en-GB" altLang="en-US" sz="2000" dirty="0" smtClean="0"/>
              <a:t>We paid for a Dictaphone for a beneficiary who is losing his sight and is studying for a vocational degree</a:t>
            </a:r>
          </a:p>
          <a:p>
            <a:pPr>
              <a:lnSpc>
                <a:spcPct val="90000"/>
              </a:lnSpc>
              <a:defRPr/>
            </a:pPr>
            <a:r>
              <a:rPr lang="en-GB" altLang="en-US" sz="2000" dirty="0" smtClean="0"/>
              <a:t>We paid for one beneficiary to have counselling for a range of issues including anxiety and depression</a:t>
            </a:r>
          </a:p>
          <a:p>
            <a:pPr marL="0" indent="0">
              <a:buFontTx/>
              <a:buNone/>
              <a:defRPr/>
            </a:pPr>
            <a:r>
              <a:rPr lang="en-GB" sz="2400" dirty="0" smtClean="0"/>
              <a:t> </a:t>
            </a:r>
            <a:endParaRPr lang="en-GB" sz="2800" dirty="0"/>
          </a:p>
          <a:p>
            <a:pPr>
              <a:lnSpc>
                <a:spcPct val="90000"/>
              </a:lnSpc>
              <a:defRPr/>
            </a:pPr>
            <a:endParaRPr lang="en-GB" alt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304916"/>
          </a:xfrm>
        </p:spPr>
        <p:txBody>
          <a:bodyPr/>
          <a:lstStyle/>
          <a:p>
            <a:r>
              <a:rPr lang="en-GB" dirty="0" smtClean="0"/>
              <a:t>Keeping people in the optometric profession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571744"/>
            <a:ext cx="7772400" cy="3676656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GB" altLang="en-US" dirty="0" smtClean="0"/>
              <a:t>We paid AOP fees for 7 beneficiaries</a:t>
            </a:r>
          </a:p>
          <a:p>
            <a:pPr>
              <a:lnSpc>
                <a:spcPct val="90000"/>
              </a:lnSpc>
              <a:defRPr/>
            </a:pPr>
            <a:r>
              <a:rPr lang="en-GB" altLang="en-US" dirty="0" smtClean="0"/>
              <a:t>We paid GOC fees for 3 beneficiaries who still practice</a:t>
            </a:r>
          </a:p>
          <a:p>
            <a:pPr>
              <a:lnSpc>
                <a:spcPct val="90000"/>
              </a:lnSpc>
              <a:defRPr/>
            </a:pPr>
            <a:r>
              <a:rPr lang="en-GB" altLang="en-US" dirty="0" smtClean="0"/>
              <a:t>The College kindly waives its annual fees for many of our beneficiaries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Personal debt – a present day problem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33600"/>
            <a:ext cx="7772400" cy="47244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GB" altLang="en-US" sz="2400" dirty="0" smtClean="0"/>
              <a:t>We received 8 new applications during the year 2016-2017. 2 were visited to make a preliminary assessment of their need. Subsequently, not all were awarded grants. Some were helped with professional fees.</a:t>
            </a:r>
          </a:p>
          <a:p>
            <a:pPr>
              <a:defRPr/>
            </a:pPr>
            <a:r>
              <a:rPr lang="en-GB" sz="2400" dirty="0" smtClean="0"/>
              <a:t>One beneficiary was referred to Lloyd and Whyte for informal financial advice.</a:t>
            </a:r>
          </a:p>
          <a:p>
            <a:pPr>
              <a:defRPr/>
            </a:pPr>
            <a:r>
              <a:rPr lang="en-GB" sz="2400" dirty="0" smtClean="0"/>
              <a:t>Four existing beneficiaries were visited in their own homes for reviews. Wherever possible, this is carried out annually.</a:t>
            </a:r>
          </a:p>
          <a:p>
            <a:pPr>
              <a:defRPr/>
            </a:pPr>
            <a:r>
              <a:rPr lang="en-GB" sz="2400" dirty="0" smtClean="0"/>
              <a:t>We need to strongly recommend critical illness cover, especially for locums.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shift in emphasis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The Trustees are favouring assistance with emergencies, financial advice and targeted grants rather than payment of monthly grants for the long term</a:t>
            </a:r>
          </a:p>
          <a:p>
            <a:r>
              <a:rPr lang="en-GB" sz="2400" dirty="0" smtClean="0"/>
              <a:t>The intention is to discourage dependency and to help people manage their own financial affairs whilst optimising their entitlement to state benefits</a:t>
            </a:r>
          </a:p>
          <a:p>
            <a:r>
              <a:rPr lang="en-GB" altLang="en-US" sz="2400" dirty="0" smtClean="0"/>
              <a:t>Cases are reviewed regularly and visited at least annually if possible.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82625" y="908050"/>
            <a:ext cx="7772400" cy="1143000"/>
          </a:xfrm>
        </p:spPr>
        <p:txBody>
          <a:bodyPr/>
          <a:lstStyle/>
          <a:p>
            <a:r>
              <a:rPr lang="en-GB" altLang="en-US" dirty="0" smtClean="0"/>
              <a:t>Projects 2017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5475" indent="-625475"/>
            <a:r>
              <a:rPr lang="en-GB" altLang="en-US" sz="2400" dirty="0" smtClean="0"/>
              <a:t>The website has been improved and is now linked        with the AOP Helpline. This is resulting in a greater number of enquiries. The first half of 2017 – 2018 has been busier.</a:t>
            </a:r>
          </a:p>
          <a:p>
            <a:pPr marL="0" indent="625475">
              <a:buNone/>
            </a:pPr>
            <a:endParaRPr lang="en-GB" altLang="en-US" sz="2400" dirty="0" smtClean="0"/>
          </a:p>
          <a:p>
            <a:pPr marL="625475" indent="-625475"/>
            <a:r>
              <a:rPr lang="en-GB" altLang="en-US" sz="2400" dirty="0" smtClean="0"/>
              <a:t>The charity has been working on its governance procedures  and new Rules which will improve its working practices and its level of service to beneficiaries.</a:t>
            </a:r>
          </a:p>
          <a:p>
            <a:pPr marL="0" indent="0">
              <a:buNone/>
            </a:pPr>
            <a:endParaRPr lang="en-GB" altLang="en-US" sz="24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Who can apply for help?</a:t>
            </a:r>
            <a:endParaRPr lang="en-US" altLang="en-US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smtClean="0"/>
              <a:t>Members and former members of the College, AOP,  and their dependents</a:t>
            </a:r>
          </a:p>
          <a:p>
            <a:pPr>
              <a:lnSpc>
                <a:spcPct val="90000"/>
              </a:lnSpc>
            </a:pPr>
            <a:r>
              <a:rPr lang="en-GB" altLang="en-US" sz="2800" smtClean="0"/>
              <a:t>Applicants with health problems – short and long term</a:t>
            </a:r>
          </a:p>
          <a:p>
            <a:pPr>
              <a:lnSpc>
                <a:spcPct val="90000"/>
              </a:lnSpc>
            </a:pPr>
            <a:r>
              <a:rPr lang="en-GB" altLang="en-US" sz="2800" smtClean="0"/>
              <a:t>Aim is to support beneficiaries by helping them remain independent</a:t>
            </a:r>
          </a:p>
          <a:p>
            <a:pPr>
              <a:lnSpc>
                <a:spcPct val="90000"/>
              </a:lnSpc>
            </a:pPr>
            <a:r>
              <a:rPr lang="en-GB" altLang="en-US" sz="2800" smtClean="0"/>
              <a:t>Support those of working age and aim to help them back to work where possible</a:t>
            </a:r>
          </a:p>
          <a:p>
            <a:pPr>
              <a:lnSpc>
                <a:spcPct val="90000"/>
              </a:lnSpc>
            </a:pPr>
            <a:r>
              <a:rPr lang="en-GB" altLang="en-US" sz="2800" smtClean="0"/>
              <a:t>Applicants with financial problems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2800" smtClean="0"/>
          </a:p>
          <a:p>
            <a:pPr>
              <a:lnSpc>
                <a:spcPct val="90000"/>
              </a:lnSpc>
            </a:pPr>
            <a:endParaRPr lang="en-US" alt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nference 08">
  <a:themeElements>
    <a:clrScheme name="Conference 08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onference 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ference 08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ference 08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ference 08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ference 08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ference 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ference 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ference 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Settings\ellen.barber\Desktop\Conference 08.ppt</Template>
  <TotalTime>32449</TotalTime>
  <Words>670</Words>
  <Application>Microsoft Office PowerPoint</Application>
  <PresentationFormat>On-screen Show (4:3)</PresentationFormat>
  <Paragraphs>77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Conference 08</vt:lpstr>
      <vt:lpstr>Annual General Meeting</vt:lpstr>
      <vt:lpstr>2017 Report</vt:lpstr>
      <vt:lpstr>Benevolent Fund</vt:lpstr>
      <vt:lpstr>Who we helped in 2017</vt:lpstr>
      <vt:lpstr>Keeping people in the optometric profession</vt:lpstr>
      <vt:lpstr>Personal debt – a present day problem</vt:lpstr>
      <vt:lpstr>A shift in emphasis</vt:lpstr>
      <vt:lpstr>Projects 2017</vt:lpstr>
      <vt:lpstr>Who can apply for help?</vt:lpstr>
      <vt:lpstr>Finance</vt:lpstr>
      <vt:lpstr>Report and Financial Statement</vt:lpstr>
      <vt:lpstr>Our aims for 2017-2018</vt:lpstr>
      <vt:lpstr>Farewell </vt:lpstr>
      <vt:lpstr>New Trustees</vt:lpstr>
      <vt:lpstr>How can you help?</vt:lpstr>
      <vt:lpstr>Raising awareness of the Fund</vt:lpstr>
      <vt:lpstr>Thanks to</vt:lpstr>
    </vt:vector>
  </TitlesOfParts>
  <Company>The College of Optometrists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Ellen Barber</dc:creator>
  <cp:lastModifiedBy>EssexLocalOptical</cp:lastModifiedBy>
  <cp:revision>92</cp:revision>
  <dcterms:created xsi:type="dcterms:W3CDTF">2008-02-25T15:34:12Z</dcterms:created>
  <dcterms:modified xsi:type="dcterms:W3CDTF">2018-04-16T10:38:02Z</dcterms:modified>
</cp:coreProperties>
</file>