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76" r:id="rId6"/>
    <p:sldId id="274" r:id="rId7"/>
    <p:sldId id="271" r:id="rId8"/>
    <p:sldId id="277" r:id="rId9"/>
    <p:sldId id="272" r:id="rId10"/>
    <p:sldId id="266" r:id="rId11"/>
    <p:sldId id="260" r:id="rId12"/>
    <p:sldId id="262" r:id="rId13"/>
    <p:sldId id="275" r:id="rId14"/>
    <p:sldId id="273" r:id="rId15"/>
    <p:sldId id="270" r:id="rId16"/>
    <p:sldId id="269" r:id="rId17"/>
    <p:sldId id="263" r:id="rId18"/>
    <p:sldId id="264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70" autoAdjust="0"/>
    <p:restoredTop sz="91045" autoAdjust="0"/>
  </p:normalViewPr>
  <p:slideViewPr>
    <p:cSldViewPr>
      <p:cViewPr varScale="1">
        <p:scale>
          <a:sx n="40" d="100"/>
          <a:sy n="40" d="100"/>
        </p:scale>
        <p:origin x="-27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63B30-3BCE-4FA4-925E-F23636EC847B}" type="datetimeFigureOut">
              <a:rPr lang="en-US" smtClean="0"/>
              <a:pPr/>
              <a:t>1/30/2019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E8B70-2BAF-4E96-8F17-D7C4AE92C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1030" name="Picture 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103688" y="-4675188"/>
            <a:ext cx="12128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OP logo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929454" y="214290"/>
            <a:ext cx="1638300" cy="571500"/>
          </a:xfrm>
          <a:prstGeom prst="rect">
            <a:avLst/>
          </a:prstGeom>
        </p:spPr>
      </p:pic>
      <p:pic>
        <p:nvPicPr>
          <p:cNvPr id="8" name="Picture 7" descr="New College logo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642910" y="285728"/>
            <a:ext cx="1652657" cy="5000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Annual General Meeting</a:t>
            </a:r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The Benevolent Fund of the College of Optometrists &amp; Association of Optometrists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sz="2800" dirty="0" smtClean="0"/>
              <a:t>Year ending 30</a:t>
            </a:r>
            <a:r>
              <a:rPr lang="en-GB" altLang="en-US" sz="2800" baseline="30000" dirty="0" smtClean="0"/>
              <a:t>th</a:t>
            </a:r>
            <a:r>
              <a:rPr lang="en-GB" altLang="en-US" sz="2800" dirty="0" smtClean="0"/>
              <a:t> September 2018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2625" y="908050"/>
            <a:ext cx="7772400" cy="1143000"/>
          </a:xfrm>
        </p:spPr>
        <p:txBody>
          <a:bodyPr/>
          <a:lstStyle/>
          <a:p>
            <a:r>
              <a:rPr lang="en-GB" altLang="en-US" dirty="0" smtClean="0"/>
              <a:t>Projects 2018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/>
            <a:r>
              <a:rPr lang="en-GB" altLang="en-US" sz="2400" dirty="0" smtClean="0"/>
              <a:t>We have been working to raise awareness of the help we can provide. This has resulted in an increase in the number of received enquiries.</a:t>
            </a:r>
          </a:p>
          <a:p>
            <a:pPr marL="625475" indent="-625475"/>
            <a:r>
              <a:rPr lang="en-GB" altLang="en-US" sz="2400" dirty="0" smtClean="0"/>
              <a:t>We were mentioned in an article in OT where Lloyd &amp; Whyte were promoting their critical illness insurance. </a:t>
            </a:r>
          </a:p>
          <a:p>
            <a:pPr marL="625475" indent="-625475"/>
            <a:r>
              <a:rPr lang="en-GB" altLang="en-US" sz="2400" dirty="0" smtClean="0"/>
              <a:t>We still want to do more to promote income protection, especially for locums and self-employed </a:t>
            </a:r>
            <a:r>
              <a:rPr lang="en-GB" altLang="en-US" sz="2400" dirty="0" err="1" smtClean="0"/>
              <a:t>optoms</a:t>
            </a:r>
            <a:r>
              <a:rPr lang="en-GB" altLang="en-US" sz="2400" dirty="0" smtClean="0"/>
              <a:t> – hence our leaflet that we are distributing at this conference.</a:t>
            </a:r>
          </a:p>
          <a:p>
            <a:pPr marL="0" indent="625475">
              <a:buNone/>
            </a:pPr>
            <a:endParaRPr lang="en-GB" altLang="en-US" sz="2400" dirty="0" smtClean="0"/>
          </a:p>
          <a:p>
            <a:pPr marL="0" indent="0">
              <a:buNone/>
            </a:pPr>
            <a:endParaRPr lang="en-GB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Who can apply for help?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 smtClean="0"/>
              <a:t>Members and former members of the College, AOP,  and their dependents</a:t>
            </a:r>
          </a:p>
          <a:p>
            <a:pPr>
              <a:lnSpc>
                <a:spcPct val="90000"/>
              </a:lnSpc>
            </a:pPr>
            <a:r>
              <a:rPr lang="en-GB" altLang="en-US" sz="2800" dirty="0" smtClean="0"/>
              <a:t>Applicants with health problems – short and long term</a:t>
            </a:r>
          </a:p>
          <a:p>
            <a:pPr>
              <a:lnSpc>
                <a:spcPct val="90000"/>
              </a:lnSpc>
            </a:pPr>
            <a:r>
              <a:rPr lang="en-GB" altLang="en-US" sz="2800" dirty="0" smtClean="0"/>
              <a:t>Aim is to support beneficiaries by helping them remain independent</a:t>
            </a:r>
          </a:p>
          <a:p>
            <a:pPr>
              <a:lnSpc>
                <a:spcPct val="90000"/>
              </a:lnSpc>
            </a:pPr>
            <a:r>
              <a:rPr lang="en-GB" altLang="en-US" sz="2800" dirty="0" smtClean="0"/>
              <a:t>Support those of working age and aim to help them back to work where possible</a:t>
            </a:r>
          </a:p>
          <a:p>
            <a:pPr>
              <a:lnSpc>
                <a:spcPct val="90000"/>
              </a:lnSpc>
            </a:pPr>
            <a:r>
              <a:rPr lang="en-GB" altLang="en-US" sz="2800" dirty="0" smtClean="0"/>
              <a:t>Applicants with financial problems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800" dirty="0" smtClean="0"/>
          </a:p>
          <a:p>
            <a:pPr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Finance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00240"/>
            <a:ext cx="7772400" cy="4357718"/>
          </a:xfrm>
        </p:spPr>
        <p:txBody>
          <a:bodyPr/>
          <a:lstStyle/>
          <a:p>
            <a:r>
              <a:rPr lang="en-GB" altLang="en-US" sz="2400" dirty="0" smtClean="0"/>
              <a:t>Secure financial position</a:t>
            </a:r>
          </a:p>
          <a:p>
            <a:r>
              <a:rPr lang="en-GB" altLang="en-US" sz="2400" dirty="0" smtClean="0"/>
              <a:t>Grants paid during the year £59k (£39k in 2017)</a:t>
            </a:r>
          </a:p>
          <a:p>
            <a:r>
              <a:rPr lang="en-GB" altLang="en-US" sz="2400" dirty="0" smtClean="0"/>
              <a:t>Subscription based donations from College members, AOP members and donations from individuals £61k (same as 2017)</a:t>
            </a:r>
          </a:p>
          <a:p>
            <a:r>
              <a:rPr lang="en-GB" altLang="en-US" sz="2400" dirty="0" smtClean="0"/>
              <a:t>Investment income  - net  £47k (£44k in 2017)</a:t>
            </a:r>
          </a:p>
          <a:p>
            <a:r>
              <a:rPr lang="en-GB" altLang="en-US" sz="2400" dirty="0" smtClean="0"/>
              <a:t>Administrative &amp; governance costs £19k (£15k in 2017)</a:t>
            </a:r>
          </a:p>
          <a:p>
            <a:r>
              <a:rPr lang="en-GB" altLang="en-US" sz="2400" dirty="0" smtClean="0"/>
              <a:t>Funds £1,554k as at 30</a:t>
            </a:r>
            <a:r>
              <a:rPr lang="en-GB" altLang="en-US" sz="2400" baseline="30000" dirty="0" smtClean="0"/>
              <a:t>th</a:t>
            </a:r>
            <a:r>
              <a:rPr lang="en-GB" altLang="en-US" sz="2400" dirty="0" smtClean="0"/>
              <a:t> September 2018 (£1,492 in 2017)</a:t>
            </a:r>
          </a:p>
          <a:p>
            <a:pPr>
              <a:buFontTx/>
              <a:buNone/>
            </a:pPr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Report and Financial Statement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496"/>
            <a:ext cx="7772400" cy="3390904"/>
          </a:xfrm>
        </p:spPr>
        <p:txBody>
          <a:bodyPr/>
          <a:lstStyle/>
          <a:p>
            <a:r>
              <a:rPr lang="en-GB" sz="2400" dirty="0" smtClean="0"/>
              <a:t>10 paper copies of the Annual Report and Financial Statement are available for attendees at this meeting</a:t>
            </a:r>
          </a:p>
          <a:p>
            <a:r>
              <a:rPr lang="en-GB" sz="2400" dirty="0" smtClean="0"/>
              <a:t>Further copies are available on request. Please give your e-mail address to the Administrative Secretary</a:t>
            </a:r>
            <a:endParaRPr lang="en-GB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aims for 2018-2019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Raise awareness through various media so people who need help can find it</a:t>
            </a:r>
          </a:p>
          <a:p>
            <a:r>
              <a:rPr lang="en-GB" sz="2000" dirty="0" smtClean="0"/>
              <a:t>Keep in touch with our beneficiaries and continue to visit them regularly</a:t>
            </a:r>
          </a:p>
          <a:p>
            <a:r>
              <a:rPr lang="en-GB" sz="2000" dirty="0" smtClean="0"/>
              <a:t>Encourage Critical Illness cover – especially for locums who are the hardest hit when illness strikes</a:t>
            </a:r>
          </a:p>
          <a:p>
            <a:r>
              <a:rPr lang="en-GB" sz="2000" dirty="0" smtClean="0"/>
              <a:t>Continue networking with other effective allied medical charities such as Pharmacy Support</a:t>
            </a:r>
          </a:p>
          <a:p>
            <a:r>
              <a:rPr lang="en-GB" sz="2000" dirty="0" smtClean="0"/>
              <a:t>Optimise our membership of the Association of Charitable Organisations (ACO) so we keep abreast of  changes in the charity sector and achieve best practice.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Farewell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 am stepping down as Chair at this AGM. I have served on the Board for </a:t>
            </a:r>
            <a:r>
              <a:rPr lang="en-GB" sz="2800" dirty="0" smtClean="0"/>
              <a:t>10 </a:t>
            </a:r>
            <a:r>
              <a:rPr lang="en-GB" sz="2800" dirty="0" smtClean="0"/>
              <a:t>years, acted as Chair for </a:t>
            </a:r>
            <a:r>
              <a:rPr lang="en-GB" sz="2800" dirty="0" smtClean="0"/>
              <a:t>4 </a:t>
            </a:r>
            <a:r>
              <a:rPr lang="en-GB" sz="2800" dirty="0" smtClean="0"/>
              <a:t>years and will remain on the Board for one further term of </a:t>
            </a:r>
            <a:r>
              <a:rPr lang="en-GB" sz="2800" dirty="0" smtClean="0"/>
              <a:t>2 </a:t>
            </a:r>
            <a:r>
              <a:rPr lang="en-GB" sz="2800" dirty="0" smtClean="0"/>
              <a:t>years.</a:t>
            </a:r>
          </a:p>
          <a:p>
            <a:r>
              <a:rPr lang="en-GB" sz="2800" dirty="0" smtClean="0"/>
              <a:t>I would like to introduce Sue </a:t>
            </a:r>
            <a:r>
              <a:rPr lang="en-GB" sz="2800" dirty="0" err="1" smtClean="0"/>
              <a:t>Wilford</a:t>
            </a:r>
            <a:r>
              <a:rPr lang="en-GB" sz="2800" dirty="0" smtClean="0"/>
              <a:t> who has been Vice-Chair for the last year and will take over as Chair as from today.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Trustees appointed in 2018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391025"/>
          </a:xfrm>
        </p:spPr>
        <p:txBody>
          <a:bodyPr/>
          <a:lstStyle/>
          <a:p>
            <a:pPr>
              <a:buNone/>
            </a:pPr>
            <a:r>
              <a:rPr lang="en-GB" sz="2400" dirty="0" smtClean="0"/>
              <a:t>Mr </a:t>
            </a:r>
            <a:r>
              <a:rPr lang="en-GB" sz="2400" dirty="0" err="1" smtClean="0"/>
              <a:t>Keval</a:t>
            </a:r>
            <a:r>
              <a:rPr lang="en-GB" sz="2400" dirty="0" smtClean="0"/>
              <a:t> </a:t>
            </a:r>
            <a:r>
              <a:rPr lang="en-GB" sz="2400" dirty="0" err="1" smtClean="0"/>
              <a:t>Dettani</a:t>
            </a:r>
            <a:endParaRPr lang="en-GB" sz="2400" dirty="0" smtClean="0"/>
          </a:p>
          <a:p>
            <a:pPr lvl="1"/>
            <a:r>
              <a:rPr lang="en-GB" sz="2000" dirty="0" smtClean="0"/>
              <a:t>broad experience of the profession including  working for multiples, independent practices and community clinics,  MBA, WOPEC qualifications, strategy consultant, AOP Support Line volunteer</a:t>
            </a: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Mr Dan Ehrlich</a:t>
            </a:r>
          </a:p>
          <a:p>
            <a:pPr lvl="1"/>
            <a:r>
              <a:rPr lang="en-GB" sz="2000" dirty="0" smtClean="0"/>
              <a:t>wealth of experience including Head of Optometry at </a:t>
            </a:r>
            <a:r>
              <a:rPr lang="en-GB" sz="2000" dirty="0" err="1" smtClean="0"/>
              <a:t>Moorfields</a:t>
            </a:r>
            <a:r>
              <a:rPr lang="en-GB" sz="2000" dirty="0" smtClean="0"/>
              <a:t> with CL specialty, examiner for the College, Editorial Advisor to OT, lecturer at the Institute and City University.</a:t>
            </a:r>
          </a:p>
          <a:p>
            <a:pPr lvl="1"/>
            <a:endParaRPr lang="en-GB" sz="2000" dirty="0" smtClean="0"/>
          </a:p>
          <a:p>
            <a:pPr algn="ctr">
              <a:buNone/>
            </a:pPr>
            <a:r>
              <a:rPr lang="en-GB" sz="2400" dirty="0" smtClean="0"/>
              <a:t>There will be no new Trustee  appointments in 2019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How can you help?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smtClean="0"/>
              <a:t>Raise awareness of the Fund</a:t>
            </a:r>
          </a:p>
          <a:p>
            <a:pPr lvl="2"/>
            <a:r>
              <a:rPr lang="en-GB" altLang="en-US" sz="2000" smtClean="0"/>
              <a:t> Importance of local Associations</a:t>
            </a:r>
          </a:p>
          <a:p>
            <a:r>
              <a:rPr lang="en-GB" altLang="en-US" sz="2800" smtClean="0"/>
              <a:t>Identify new beneficiaries</a:t>
            </a:r>
          </a:p>
          <a:p>
            <a:r>
              <a:rPr lang="en-GB" altLang="en-US" sz="2800" smtClean="0"/>
              <a:t>Website </a:t>
            </a:r>
            <a:r>
              <a:rPr lang="en-GB" altLang="en-US" sz="2400" smtClean="0">
                <a:solidFill>
                  <a:schemeClr val="accent2"/>
                </a:solidFill>
              </a:rPr>
              <a:t>www.opticalbenfund.com</a:t>
            </a:r>
          </a:p>
          <a:p>
            <a:r>
              <a:rPr lang="en-GB" altLang="en-US" sz="2800" smtClean="0"/>
              <a:t>Visit existing and new beneficiaries</a:t>
            </a:r>
          </a:p>
          <a:p>
            <a:r>
              <a:rPr lang="en-GB" altLang="en-US" sz="2800" smtClean="0"/>
              <a:t>We are grateful for those who make additional donations</a:t>
            </a:r>
          </a:p>
          <a:p>
            <a:r>
              <a:rPr lang="en-GB" altLang="en-US" sz="2800" smtClean="0"/>
              <a:t>Legacies important source of donated funds</a:t>
            </a:r>
          </a:p>
          <a:p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Thanks to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Trustees of the Fund</a:t>
            </a:r>
          </a:p>
          <a:p>
            <a:r>
              <a:rPr lang="en-GB" altLang="en-US" dirty="0" smtClean="0"/>
              <a:t>Members of the profession for donations</a:t>
            </a:r>
          </a:p>
          <a:p>
            <a:r>
              <a:rPr lang="en-GB" altLang="en-US" dirty="0" smtClean="0"/>
              <a:t>Colleagues who visit beneficiaries</a:t>
            </a:r>
          </a:p>
          <a:p>
            <a:r>
              <a:rPr lang="en-GB" altLang="en-US" dirty="0" smtClean="0"/>
              <a:t>Lynne Brown – our Administrative Secretary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2018 Report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mtClean="0"/>
              <a:t>Ruth Cuthbert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mtClean="0"/>
              <a:t>Chairman of Trustees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Benevolent Fund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Ten Trustees </a:t>
            </a:r>
          </a:p>
          <a:p>
            <a:pPr lvl="1" eaLnBrk="1" hangingPunct="1"/>
            <a:r>
              <a:rPr lang="en-GB" altLang="en-US" dirty="0" smtClean="0"/>
              <a:t>5 nominated by College </a:t>
            </a:r>
          </a:p>
          <a:p>
            <a:pPr lvl="1" eaLnBrk="1" hangingPunct="1"/>
            <a:r>
              <a:rPr lang="en-GB" altLang="en-US" dirty="0" smtClean="0"/>
              <a:t>5 by AOP</a:t>
            </a:r>
          </a:p>
          <a:p>
            <a:pPr eaLnBrk="1" hangingPunct="1"/>
            <a:r>
              <a:rPr lang="en-GB" altLang="en-US" dirty="0" smtClean="0"/>
              <a:t>Quarterly Meetings 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Who we helped in 2017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08148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During the financial year, 3 beneficiaries who receive long term grants continued to receive assistance in the form of monthly direct debits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8 further beneficiaries received help in the form of monthly cheques. Some were awarded 3 instalments whereas others were helped for the greater part of the year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One existing case was referred to Citizens Advice Manchester for financial advice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Reasons for assistance included disability, illness (including mental &amp; physical) and unemployment.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sz="2000" dirty="0" smtClean="0"/>
              <a:t>In one of the 8 cases, the Fund paid for care costs.</a:t>
            </a:r>
          </a:p>
          <a:p>
            <a:pPr marL="0" indent="0">
              <a:buFontTx/>
              <a:buNone/>
              <a:defRPr/>
            </a:pPr>
            <a:r>
              <a:rPr lang="en-GB" sz="2400" dirty="0" smtClean="0"/>
              <a:t> </a:t>
            </a:r>
            <a:endParaRPr lang="en-GB" sz="2800" dirty="0"/>
          </a:p>
          <a:p>
            <a:pPr>
              <a:lnSpc>
                <a:spcPct val="90000"/>
              </a:lnSpc>
              <a:defRPr/>
            </a:pPr>
            <a:endParaRPr lang="en-GB" altLang="en-US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we helped cont....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A beneficiary who is a widower with three children was given a £200 Christmas bonus. We also bought him a new oven</a:t>
            </a:r>
            <a:r>
              <a:rPr lang="en-GB" dirty="0" smtClean="0"/>
              <a:t>. </a:t>
            </a:r>
          </a:p>
          <a:p>
            <a:r>
              <a:rPr lang="en-GB" sz="2000" dirty="0" smtClean="0"/>
              <a:t>The Fund paid for an AOP ‘Return to Work’ course for one beneficiary</a:t>
            </a:r>
          </a:p>
          <a:p>
            <a:r>
              <a:rPr lang="en-GB" altLang="en-US" sz="2000" dirty="0" smtClean="0"/>
              <a:t>The Fund paid for a stair-lift and an electric shower for a beneficiary  of working age who has been affected by a severe stroke.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304916"/>
          </a:xfrm>
        </p:spPr>
        <p:txBody>
          <a:bodyPr/>
          <a:lstStyle/>
          <a:p>
            <a:r>
              <a:rPr lang="en-GB" sz="3600" dirty="0" smtClean="0"/>
              <a:t>Keeping people in the optometric profession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71744"/>
            <a:ext cx="7772400" cy="367665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altLang="en-US" dirty="0" smtClean="0"/>
              <a:t>We paid AOP fees for 10 beneficiaries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dirty="0" smtClean="0"/>
              <a:t>We paid GOC fees for 8 beneficiaries who still practice</a:t>
            </a:r>
          </a:p>
          <a:p>
            <a:pPr>
              <a:lnSpc>
                <a:spcPct val="90000"/>
              </a:lnSpc>
              <a:defRPr/>
            </a:pPr>
            <a:r>
              <a:rPr lang="en-GB" altLang="en-US" dirty="0" smtClean="0"/>
              <a:t>The College kindly waives its annual fees for many of our beneficiaries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An increasing problem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724400"/>
          </a:xfrm>
        </p:spPr>
        <p:txBody>
          <a:bodyPr/>
          <a:lstStyle/>
          <a:p>
            <a:pPr>
              <a:buNone/>
            </a:pPr>
            <a:r>
              <a:rPr lang="en-GB" sz="2400" dirty="0" smtClean="0"/>
              <a:t>There were 11 new applications for assistance, of which 10 were visited to make a preliminary assessment.</a:t>
            </a:r>
          </a:p>
          <a:p>
            <a:pPr>
              <a:buNone/>
              <a:defRPr/>
            </a:pPr>
            <a:r>
              <a:rPr lang="en-GB" sz="2400" dirty="0" smtClean="0"/>
              <a:t>This represents a significant increase in the number of applications over the previous year. This could indicate two factors:</a:t>
            </a:r>
          </a:p>
          <a:p>
            <a:pPr lvl="1">
              <a:defRPr/>
            </a:pPr>
            <a:r>
              <a:rPr lang="en-GB" sz="2000" dirty="0" smtClean="0"/>
              <a:t>Increase in awareness of the Fund</a:t>
            </a:r>
          </a:p>
          <a:p>
            <a:pPr lvl="1">
              <a:defRPr/>
            </a:pPr>
            <a:r>
              <a:rPr lang="en-GB" sz="2000" dirty="0" smtClean="0"/>
              <a:t>Increase in the number of cases of genuine hardship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Changes in the way </a:t>
            </a:r>
            <a:r>
              <a:rPr lang="en-GB" sz="3600" dirty="0" err="1" smtClean="0"/>
              <a:t>optoms</a:t>
            </a:r>
            <a:r>
              <a:rPr lang="en-GB" sz="3600" dirty="0" smtClean="0"/>
              <a:t> work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GB" sz="2000" dirty="0" smtClean="0"/>
              <a:t>Over 50% of the people who approach us are self-employed without </a:t>
            </a:r>
            <a:r>
              <a:rPr lang="en-GB" sz="2000" dirty="0" smtClean="0"/>
              <a:t> critical illness cover</a:t>
            </a:r>
            <a:r>
              <a:rPr lang="en-GB" sz="2000" dirty="0" smtClean="0"/>
              <a:t>.</a:t>
            </a:r>
          </a:p>
          <a:p>
            <a:pPr>
              <a:buNone/>
              <a:defRPr/>
            </a:pPr>
            <a:r>
              <a:rPr lang="en-GB" sz="2000" dirty="0" smtClean="0"/>
              <a:t>35% of AOP members listed themselves as locums in 2017*</a:t>
            </a:r>
          </a:p>
          <a:p>
            <a:pPr>
              <a:buNone/>
              <a:defRPr/>
            </a:pPr>
            <a:r>
              <a:rPr lang="en-GB" sz="2000" dirty="0" smtClean="0"/>
              <a:t>45.7% said they hoped to work on a flexible basis within the next 5 years.*</a:t>
            </a:r>
          </a:p>
          <a:p>
            <a:pPr>
              <a:buNone/>
              <a:defRPr/>
            </a:pPr>
            <a:r>
              <a:rPr lang="en-GB" sz="2000" dirty="0" smtClean="0"/>
              <a:t>27% of GOC respondents work solely as locums</a:t>
            </a:r>
          </a:p>
          <a:p>
            <a:pPr>
              <a:buNone/>
              <a:defRPr/>
            </a:pPr>
            <a:endParaRPr lang="en-GB" sz="2000" dirty="0" smtClean="0"/>
          </a:p>
          <a:p>
            <a:pPr algn="ctr">
              <a:buNone/>
              <a:defRPr/>
            </a:pPr>
            <a:r>
              <a:rPr lang="en-GB" sz="2000" b="1" dirty="0" smtClean="0"/>
              <a:t>We need to strongly recommend critical illness cover, especially for locums and people who are self-employed.</a:t>
            </a:r>
          </a:p>
          <a:p>
            <a:pPr>
              <a:buNone/>
              <a:defRPr/>
            </a:pPr>
            <a:endParaRPr lang="en-GB" sz="2000" dirty="0" smtClean="0"/>
          </a:p>
          <a:p>
            <a:pPr>
              <a:buNone/>
              <a:defRPr/>
            </a:pPr>
            <a:r>
              <a:rPr lang="en-GB" sz="1400" dirty="0" smtClean="0"/>
              <a:t>* AOP Work Force survey</a:t>
            </a:r>
          </a:p>
          <a:p>
            <a:pPr>
              <a:buNone/>
              <a:defRPr/>
            </a:pPr>
            <a:endParaRPr lang="en-GB" dirty="0" smtClean="0"/>
          </a:p>
          <a:p>
            <a:pPr>
              <a:buNone/>
              <a:defRPr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shift in emphasis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Trustees are favouring assistance with emergencies, financial advice and targeted grants rather than payment of monthly grants for the long term</a:t>
            </a:r>
          </a:p>
          <a:p>
            <a:r>
              <a:rPr lang="en-GB" sz="2400" dirty="0" smtClean="0"/>
              <a:t>The intention is to discourage dependency and to help people manage their own financial affairs whilst optimising their entitlement to state benefits</a:t>
            </a:r>
          </a:p>
          <a:p>
            <a:r>
              <a:rPr lang="en-GB" altLang="en-US" sz="2400" dirty="0" smtClean="0"/>
              <a:t>Cases are reviewed regularly and visited at least annually if possible.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ference 08">
  <a:themeElements>
    <a:clrScheme name="Conference 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nference 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ference 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ference 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rence 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Settings\ellen.barber\Desktop\Conference 08.ppt</Template>
  <TotalTime>34777</TotalTime>
  <Words>979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Conference 08</vt:lpstr>
      <vt:lpstr>Annual General Meeting</vt:lpstr>
      <vt:lpstr>2018 Report</vt:lpstr>
      <vt:lpstr>Benevolent Fund</vt:lpstr>
      <vt:lpstr>Who we helped in 2017</vt:lpstr>
      <vt:lpstr>Who we helped cont....</vt:lpstr>
      <vt:lpstr>Keeping people in the optometric profession</vt:lpstr>
      <vt:lpstr>An increasing problem</vt:lpstr>
      <vt:lpstr>Changes in the way optoms work</vt:lpstr>
      <vt:lpstr>A shift in emphasis</vt:lpstr>
      <vt:lpstr>Projects 2018</vt:lpstr>
      <vt:lpstr>Who can apply for help?</vt:lpstr>
      <vt:lpstr>Finance</vt:lpstr>
      <vt:lpstr>Report and Financial Statement</vt:lpstr>
      <vt:lpstr>Our aims for 2018-2019</vt:lpstr>
      <vt:lpstr>Farewell </vt:lpstr>
      <vt:lpstr>New Trustees appointed in 2018</vt:lpstr>
      <vt:lpstr>How can you help?</vt:lpstr>
      <vt:lpstr>Thanks to</vt:lpstr>
    </vt:vector>
  </TitlesOfParts>
  <Company>The College of Optometrists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Barber</dc:creator>
  <cp:lastModifiedBy>EssexLocalOptical</cp:lastModifiedBy>
  <cp:revision>111</cp:revision>
  <dcterms:created xsi:type="dcterms:W3CDTF">2008-02-25T15:34:12Z</dcterms:created>
  <dcterms:modified xsi:type="dcterms:W3CDTF">2019-01-30T09:11:50Z</dcterms:modified>
</cp:coreProperties>
</file>